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0"/>
  </p:notesMasterIdLst>
  <p:sldIdLst>
    <p:sldId id="256" r:id="rId2"/>
    <p:sldId id="529" r:id="rId3"/>
    <p:sldId id="530" r:id="rId4"/>
    <p:sldId id="483" r:id="rId5"/>
    <p:sldId id="485" r:id="rId6"/>
    <p:sldId id="486" r:id="rId7"/>
    <p:sldId id="487" r:id="rId8"/>
    <p:sldId id="488" r:id="rId9"/>
    <p:sldId id="489" r:id="rId10"/>
    <p:sldId id="490" r:id="rId11"/>
    <p:sldId id="491" r:id="rId12"/>
    <p:sldId id="492" r:id="rId13"/>
    <p:sldId id="493" r:id="rId14"/>
    <p:sldId id="494" r:id="rId15"/>
    <p:sldId id="495" r:id="rId16"/>
    <p:sldId id="496" r:id="rId17"/>
    <p:sldId id="497" r:id="rId18"/>
    <p:sldId id="498" r:id="rId19"/>
    <p:sldId id="499" r:id="rId20"/>
    <p:sldId id="500" r:id="rId21"/>
    <p:sldId id="501" r:id="rId22"/>
    <p:sldId id="502" r:id="rId23"/>
    <p:sldId id="503" r:id="rId24"/>
    <p:sldId id="504" r:id="rId25"/>
    <p:sldId id="505" r:id="rId26"/>
    <p:sldId id="506" r:id="rId27"/>
    <p:sldId id="507" r:id="rId28"/>
    <p:sldId id="579" r:id="rId29"/>
    <p:sldId id="508" r:id="rId30"/>
    <p:sldId id="509" r:id="rId31"/>
    <p:sldId id="510" r:id="rId32"/>
    <p:sldId id="511" r:id="rId33"/>
    <p:sldId id="512" r:id="rId34"/>
    <p:sldId id="514" r:id="rId35"/>
    <p:sldId id="515" r:id="rId36"/>
    <p:sldId id="518" r:id="rId37"/>
    <p:sldId id="519" r:id="rId38"/>
    <p:sldId id="520" r:id="rId39"/>
    <p:sldId id="521" r:id="rId40"/>
    <p:sldId id="522" r:id="rId41"/>
    <p:sldId id="523" r:id="rId42"/>
    <p:sldId id="524" r:id="rId43"/>
    <p:sldId id="525" r:id="rId44"/>
    <p:sldId id="526" r:id="rId45"/>
    <p:sldId id="580" r:id="rId46"/>
    <p:sldId id="527" r:id="rId47"/>
    <p:sldId id="528" r:id="rId48"/>
    <p:sldId id="373" r:id="rId49"/>
    <p:sldId id="566" r:id="rId50"/>
    <p:sldId id="573" r:id="rId51"/>
    <p:sldId id="584" r:id="rId52"/>
    <p:sldId id="581" r:id="rId53"/>
    <p:sldId id="582" r:id="rId54"/>
    <p:sldId id="583" r:id="rId55"/>
    <p:sldId id="585" r:id="rId56"/>
    <p:sldId id="587" r:id="rId57"/>
    <p:sldId id="379" r:id="rId58"/>
    <p:sldId id="404" r:id="rId59"/>
    <p:sldId id="383" r:id="rId60"/>
    <p:sldId id="384" r:id="rId61"/>
    <p:sldId id="385" r:id="rId62"/>
    <p:sldId id="386" r:id="rId63"/>
    <p:sldId id="387" r:id="rId64"/>
    <p:sldId id="388" r:id="rId65"/>
    <p:sldId id="389" r:id="rId66"/>
    <p:sldId id="390" r:id="rId67"/>
    <p:sldId id="391" r:id="rId68"/>
    <p:sldId id="392" r:id="rId69"/>
    <p:sldId id="393" r:id="rId70"/>
    <p:sldId id="394" r:id="rId71"/>
    <p:sldId id="395" r:id="rId72"/>
    <p:sldId id="396" r:id="rId73"/>
    <p:sldId id="397" r:id="rId74"/>
    <p:sldId id="398" r:id="rId75"/>
    <p:sldId id="453" r:id="rId76"/>
    <p:sldId id="454" r:id="rId77"/>
    <p:sldId id="475" r:id="rId78"/>
    <p:sldId id="559" r:id="rId79"/>
    <p:sldId id="374" r:id="rId80"/>
    <p:sldId id="455" r:id="rId81"/>
    <p:sldId id="456" r:id="rId82"/>
    <p:sldId id="457" r:id="rId83"/>
    <p:sldId id="458" r:id="rId84"/>
    <p:sldId id="459" r:id="rId85"/>
    <p:sldId id="460" r:id="rId86"/>
    <p:sldId id="463" r:id="rId87"/>
    <p:sldId id="461" r:id="rId88"/>
    <p:sldId id="462" r:id="rId89"/>
    <p:sldId id="481" r:id="rId90"/>
    <p:sldId id="375" r:id="rId91"/>
    <p:sldId id="464" r:id="rId92"/>
    <p:sldId id="465" r:id="rId93"/>
    <p:sldId id="466" r:id="rId94"/>
    <p:sldId id="467" r:id="rId95"/>
    <p:sldId id="468" r:id="rId96"/>
    <p:sldId id="469" r:id="rId97"/>
    <p:sldId id="470" r:id="rId98"/>
    <p:sldId id="476" r:id="rId99"/>
    <p:sldId id="480" r:id="rId100"/>
    <p:sldId id="376" r:id="rId101"/>
    <p:sldId id="568" r:id="rId102"/>
    <p:sldId id="536" r:id="rId103"/>
    <p:sldId id="538" r:id="rId104"/>
    <p:sldId id="539" r:id="rId105"/>
    <p:sldId id="540" r:id="rId106"/>
    <p:sldId id="541" r:id="rId107"/>
    <p:sldId id="562" r:id="rId108"/>
    <p:sldId id="563" r:id="rId109"/>
    <p:sldId id="377" r:id="rId110"/>
    <p:sldId id="477" r:id="rId111"/>
    <p:sldId id="478" r:id="rId112"/>
    <p:sldId id="479" r:id="rId113"/>
    <p:sldId id="472" r:id="rId114"/>
    <p:sldId id="473" r:id="rId115"/>
    <p:sldId id="542" r:id="rId116"/>
    <p:sldId id="544" r:id="rId117"/>
    <p:sldId id="545" r:id="rId118"/>
    <p:sldId id="546" r:id="rId119"/>
    <p:sldId id="547" r:id="rId120"/>
    <p:sldId id="548" r:id="rId121"/>
    <p:sldId id="549" r:id="rId122"/>
    <p:sldId id="550" r:id="rId123"/>
    <p:sldId id="551" r:id="rId124"/>
    <p:sldId id="554" r:id="rId125"/>
    <p:sldId id="557" r:id="rId126"/>
    <p:sldId id="567" r:id="rId127"/>
    <p:sldId id="558" r:id="rId128"/>
    <p:sldId id="560" r:id="rId129"/>
    <p:sldId id="561" r:id="rId130"/>
    <p:sldId id="564" r:id="rId131"/>
    <p:sldId id="378" r:id="rId132"/>
    <p:sldId id="482" r:id="rId133"/>
    <p:sldId id="531" r:id="rId134"/>
    <p:sldId id="565" r:id="rId135"/>
    <p:sldId id="399" r:id="rId136"/>
    <p:sldId id="534" r:id="rId137"/>
    <p:sldId id="569" r:id="rId138"/>
    <p:sldId id="588" r:id="rId139"/>
    <p:sldId id="535" r:id="rId140"/>
    <p:sldId id="400" r:id="rId141"/>
    <p:sldId id="555" r:id="rId142"/>
    <p:sldId id="556" r:id="rId143"/>
    <p:sldId id="401" r:id="rId144"/>
    <p:sldId id="532" r:id="rId145"/>
    <p:sldId id="570" r:id="rId146"/>
    <p:sldId id="533" r:id="rId147"/>
    <p:sldId id="589" r:id="rId148"/>
    <p:sldId id="402" r:id="rId149"/>
    <p:sldId id="574" r:id="rId150"/>
    <p:sldId id="575" r:id="rId151"/>
    <p:sldId id="576" r:id="rId152"/>
    <p:sldId id="577" r:id="rId153"/>
    <p:sldId id="337" r:id="rId154"/>
    <p:sldId id="572" r:id="rId155"/>
    <p:sldId id="421" r:id="rId156"/>
    <p:sldId id="422" r:id="rId157"/>
    <p:sldId id="578" r:id="rId158"/>
    <p:sldId id="423" r:id="rId159"/>
    <p:sldId id="424" r:id="rId160"/>
    <p:sldId id="425" r:id="rId161"/>
    <p:sldId id="427" r:id="rId162"/>
    <p:sldId id="428" r:id="rId163"/>
    <p:sldId id="429" r:id="rId164"/>
    <p:sldId id="432" r:id="rId165"/>
    <p:sldId id="433" r:id="rId166"/>
    <p:sldId id="434" r:id="rId167"/>
    <p:sldId id="435" r:id="rId168"/>
    <p:sldId id="436" r:id="rId169"/>
    <p:sldId id="437" r:id="rId170"/>
    <p:sldId id="438" r:id="rId171"/>
    <p:sldId id="439" r:id="rId172"/>
    <p:sldId id="440" r:id="rId173"/>
    <p:sldId id="441" r:id="rId174"/>
    <p:sldId id="442" r:id="rId175"/>
    <p:sldId id="443" r:id="rId176"/>
    <p:sldId id="444" r:id="rId177"/>
    <p:sldId id="445" r:id="rId178"/>
    <p:sldId id="446" r:id="rId179"/>
    <p:sldId id="447" r:id="rId180"/>
    <p:sldId id="448" r:id="rId181"/>
    <p:sldId id="449" r:id="rId182"/>
    <p:sldId id="450" r:id="rId183"/>
    <p:sldId id="451" r:id="rId184"/>
    <p:sldId id="452" r:id="rId185"/>
    <p:sldId id="406" r:id="rId186"/>
    <p:sldId id="407" r:id="rId187"/>
    <p:sldId id="408" r:id="rId188"/>
    <p:sldId id="409" r:id="rId189"/>
    <p:sldId id="410" r:id="rId190"/>
    <p:sldId id="411" r:id="rId191"/>
    <p:sldId id="412" r:id="rId192"/>
    <p:sldId id="413" r:id="rId193"/>
    <p:sldId id="414" r:id="rId194"/>
    <p:sldId id="415" r:id="rId195"/>
    <p:sldId id="416" r:id="rId196"/>
    <p:sldId id="417" r:id="rId197"/>
    <p:sldId id="418" r:id="rId198"/>
    <p:sldId id="419" r:id="rId19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163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notesMaster" Target="notesMasters/notesMaster1.xml"/><Relationship Id="rId201" Type="http://schemas.openxmlformats.org/officeDocument/2006/relationships/printerSettings" Target="printerSettings/printerSettings1.bin"/><Relationship Id="rId202" Type="http://schemas.openxmlformats.org/officeDocument/2006/relationships/presProps" Target="presProps.xml"/><Relationship Id="rId203"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theme" Target="theme/theme1.xml"/><Relationship Id="rId205"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0044A7-4E27-9C40-8FC3-37B80D722B07}" type="datetimeFigureOut">
              <a:rPr lang="en-US" smtClean="0"/>
              <a:t>9/17/15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AE7AD0-E2CD-5B48-8365-369B81821792}" type="slidenum">
              <a:rPr lang="en-US" smtClean="0"/>
              <a:t>‹#›</a:t>
            </a:fld>
            <a:endParaRPr lang="en-US"/>
          </a:p>
        </p:txBody>
      </p:sp>
    </p:spTree>
    <p:extLst>
      <p:ext uri="{BB962C8B-B14F-4D97-AF65-F5344CB8AC3E}">
        <p14:creationId xmlns:p14="http://schemas.microsoft.com/office/powerpoint/2010/main" val="35450231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F45AC-9404-ED47-B1EB-93656A8D4B2B}" type="slidenum">
              <a:rPr lang="en-US" smtClean="0"/>
              <a:t>14</a:t>
            </a:fld>
            <a:endParaRPr lang="en-US"/>
          </a:p>
        </p:txBody>
      </p:sp>
    </p:spTree>
    <p:extLst>
      <p:ext uri="{BB962C8B-B14F-4D97-AF65-F5344CB8AC3E}">
        <p14:creationId xmlns:p14="http://schemas.microsoft.com/office/powerpoint/2010/main" val="3314534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Rather</a:t>
            </a:r>
            <a:r>
              <a:rPr lang="en-US" baseline="0" dirty="0" smtClean="0"/>
              <a:t> than concentrating solely on improving static and dynamic security testing on the way release, it’s just important to take advantage of the recent substantial advances in open source application-centric monitoring, event </a:t>
            </a:r>
            <a:r>
              <a:rPr lang="en-US" baseline="0" dirty="0" err="1" smtClean="0"/>
              <a:t>aggretaion</a:t>
            </a:r>
            <a:r>
              <a:rPr lang="en-US" baseline="0" dirty="0" smtClean="0"/>
              <a:t>, and </a:t>
            </a:r>
            <a:r>
              <a:rPr lang="en-US" baseline="0" dirty="0" err="1" smtClean="0"/>
              <a:t>anomlay</a:t>
            </a:r>
            <a:r>
              <a:rPr lang="en-US" baseline="0" dirty="0" smtClean="0"/>
              <a:t> detection tin production to deploy more intelligently </a:t>
            </a:r>
            <a:r>
              <a:rPr lang="en-US" baseline="0" dirty="0" err="1" smtClean="0"/>
              <a:t>andn</a:t>
            </a:r>
            <a:r>
              <a:rPr lang="en-US" baseline="0" dirty="0" smtClean="0"/>
              <a:t> and create </a:t>
            </a:r>
            <a:r>
              <a:rPr lang="en-US" baseline="0" dirty="0" err="1" smtClean="0"/>
              <a:t>continous</a:t>
            </a:r>
            <a:r>
              <a:rPr lang="en-US" baseline="0" dirty="0" smtClean="0"/>
              <a:t> adaptive security feedback cycle. </a:t>
            </a:r>
          </a:p>
          <a:p>
            <a:endParaRPr lang="en-US" baseline="0" dirty="0" smtClean="0"/>
          </a:p>
          <a:p>
            <a:endParaRPr lang="en-US" baseline="0" dirty="0" smtClean="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65</a:t>
            </a:fld>
            <a:endParaRPr lang="en-US"/>
          </a:p>
        </p:txBody>
      </p:sp>
    </p:spTree>
    <p:extLst>
      <p:ext uri="{BB962C8B-B14F-4D97-AF65-F5344CB8AC3E}">
        <p14:creationId xmlns:p14="http://schemas.microsoft.com/office/powerpoint/2010/main" val="141574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We also need on work on improving key fundamental good practices that are too often neglected in the spirit of the checklist manifesto, triggering a code review tool such Gerrit or </a:t>
            </a:r>
            <a:r>
              <a:rPr lang="en-US" baseline="0" dirty="0" err="1" smtClean="0"/>
              <a:t>Gitlab</a:t>
            </a:r>
            <a:r>
              <a:rPr lang="en-US" baseline="0" dirty="0" smtClean="0"/>
              <a:t> to ensure a peer looks at all commits. Or benefiting from hands-on paired programming to improve quality and </a:t>
            </a:r>
            <a:r>
              <a:rPr lang="en-US" baseline="0" dirty="0" err="1" smtClean="0"/>
              <a:t>secuiryt</a:t>
            </a:r>
            <a:r>
              <a:rPr lang="en-US" baseline="0" dirty="0" smtClean="0"/>
              <a:t>, share knowledge and transfer </a:t>
            </a:r>
            <a:r>
              <a:rPr lang="en-US" baseline="0" dirty="0" err="1" smtClean="0"/>
              <a:t>skiils</a:t>
            </a:r>
            <a:r>
              <a:rPr lang="en-US" baseline="0" dirty="0" smtClean="0"/>
              <a: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66</a:t>
            </a:fld>
            <a:endParaRPr lang="en-US"/>
          </a:p>
        </p:txBody>
      </p:sp>
    </p:spTree>
    <p:extLst>
      <p:ext uri="{BB962C8B-B14F-4D97-AF65-F5344CB8AC3E}">
        <p14:creationId xmlns:p14="http://schemas.microsoft.com/office/powerpoint/2010/main" val="2938724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Similar to having</a:t>
            </a:r>
            <a:r>
              <a:rPr lang="en-US" baseline="0" dirty="0" smtClean="0"/>
              <a:t> to </a:t>
            </a:r>
            <a:r>
              <a:rPr lang="en-US" dirty="0" smtClean="0"/>
              <a:t>get beyond fighting fires in operations, we also</a:t>
            </a:r>
            <a:r>
              <a:rPr lang="en-US" baseline="0" dirty="0" smtClean="0"/>
              <a:t> need to move beyond bashing bugs in </a:t>
            </a:r>
            <a:r>
              <a:rPr lang="en-US" baseline="0" dirty="0" err="1" smtClean="0"/>
              <a:t>dev</a:t>
            </a:r>
            <a:r>
              <a:rPr lang="en-US" dirty="0" smtClean="0"/>
              <a:t> to make real progress in security,</a:t>
            </a:r>
            <a:r>
              <a:rPr lang="en-US" baseline="0" dirty="0" smtClean="0"/>
              <a:t> grappling with</a:t>
            </a:r>
            <a:r>
              <a:rPr lang="en-US" dirty="0" smtClean="0"/>
              <a:t> the more systematic</a:t>
            </a:r>
            <a:r>
              <a:rPr lang="en-US" baseline="0" dirty="0" smtClean="0"/>
              <a:t> flaws in our systems design and application </a:t>
            </a:r>
            <a:r>
              <a:rPr lang="en-US" baseline="0" dirty="0" err="1" smtClean="0"/>
              <a:t>achitecture</a:t>
            </a:r>
            <a:r>
              <a:rPr lang="en-US" baseline="0" dirty="0" smtClean="0"/>
              <a:t>, and strategic perspective to pinpoint and provide safeguards.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67</a:t>
            </a:fld>
            <a:endParaRPr lang="en-US"/>
          </a:p>
        </p:txBody>
      </p:sp>
    </p:spTree>
    <p:extLst>
      <p:ext uri="{BB962C8B-B14F-4D97-AF65-F5344CB8AC3E}">
        <p14:creationId xmlns:p14="http://schemas.microsoft.com/office/powerpoint/2010/main" val="2952741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We</a:t>
            </a:r>
            <a:r>
              <a:rPr lang="en-US" baseline="0" dirty="0" smtClean="0"/>
              <a:t> should also appreciate how much the security of our stack depends on the security culture of the broader development communities we are involved with. For example, we know there’s a vast difference in the degree to which different open source CMS </a:t>
            </a:r>
            <a:r>
              <a:rPr lang="en-US" baseline="0" dirty="0" err="1" smtClean="0"/>
              <a:t>communites</a:t>
            </a:r>
            <a:r>
              <a:rPr lang="en-US" baseline="0" dirty="0" smtClean="0"/>
              <a:t>  take responsibility through mechanisms such a dedicated security teams for ensuring the security of their platforms and fostering  a sense of responsibility.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68</a:t>
            </a:fld>
            <a:endParaRPr lang="en-US"/>
          </a:p>
        </p:txBody>
      </p:sp>
    </p:spTree>
    <p:extLst>
      <p:ext uri="{BB962C8B-B14F-4D97-AF65-F5344CB8AC3E}">
        <p14:creationId xmlns:p14="http://schemas.microsoft.com/office/powerpoint/2010/main" val="4250263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Carefully evaluating the security standards and practices of our third-party open source and commercial software vendors is also </a:t>
            </a:r>
            <a:r>
              <a:rPr lang="en-US" baseline="0" dirty="0" err="1" smtClean="0"/>
              <a:t>importnatn</a:t>
            </a:r>
            <a:r>
              <a:rPr lang="en-US" baseline="0" dirty="0" smtClean="0"/>
              <a:t> in making </a:t>
            </a:r>
            <a:r>
              <a:rPr lang="en-US" baseline="0" dirty="0" err="1" smtClean="0"/>
              <a:t>devops</a:t>
            </a:r>
            <a:r>
              <a:rPr lang="en-US" baseline="0" dirty="0" smtClean="0"/>
              <a:t> secure, assessing the short and long term security impact of our dependencies on certain </a:t>
            </a:r>
            <a:r>
              <a:rPr lang="en-US" baseline="0" dirty="0" err="1" smtClean="0"/>
              <a:t>javascript</a:t>
            </a:r>
            <a:r>
              <a:rPr lang="en-US" baseline="0" dirty="0" smtClean="0"/>
              <a:t> frameworks as we evaluate the other qualities and </a:t>
            </a:r>
            <a:r>
              <a:rPr lang="en-US" baseline="0" dirty="0" err="1" smtClean="0"/>
              <a:t>capabilites</a:t>
            </a:r>
            <a:r>
              <a:rPr lang="en-US" baseline="0" dirty="0" smtClean="0"/>
              <a:t> of these platforms.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69</a:t>
            </a:fld>
            <a:endParaRPr lang="en-US"/>
          </a:p>
        </p:txBody>
      </p:sp>
    </p:spTree>
    <p:extLst>
      <p:ext uri="{BB962C8B-B14F-4D97-AF65-F5344CB8AC3E}">
        <p14:creationId xmlns:p14="http://schemas.microsoft.com/office/powerpoint/2010/main" val="3621658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Although</a:t>
            </a:r>
            <a:r>
              <a:rPr lang="en-US" baseline="0" dirty="0" smtClean="0"/>
              <a:t> highly elaborate and detailed and somewhat rigid standards like ITI may seem, antithetical to </a:t>
            </a:r>
            <a:r>
              <a:rPr lang="en-US" baseline="0" dirty="0" err="1" smtClean="0"/>
              <a:t>devops</a:t>
            </a:r>
            <a:r>
              <a:rPr lang="en-US" baseline="0" dirty="0" smtClean="0"/>
              <a:t> and agile, we may have to confirm to them any way and so it can be extremely beneficial to appreciate the shared </a:t>
            </a:r>
            <a:r>
              <a:rPr lang="en-US" baseline="0" dirty="0" err="1" smtClean="0"/>
              <a:t>contenttarion</a:t>
            </a:r>
            <a:r>
              <a:rPr lang="en-US" baseline="0" dirty="0" smtClean="0"/>
              <a:t> on </a:t>
            </a:r>
            <a:r>
              <a:rPr lang="en-US" baseline="0" dirty="0" err="1" smtClean="0"/>
              <a:t>devops</a:t>
            </a:r>
            <a:r>
              <a:rPr lang="en-US" baseline="0" dirty="0" smtClean="0"/>
              <a:t> and frameworks like CMMI on </a:t>
            </a:r>
            <a:r>
              <a:rPr lang="en-US" baseline="0" dirty="0" err="1" smtClean="0"/>
              <a:t>statistica</a:t>
            </a:r>
            <a:r>
              <a:rPr lang="en-US" baseline="0" dirty="0" smtClean="0"/>
              <a:t>, process </a:t>
            </a:r>
            <a:r>
              <a:rPr lang="en-US" baseline="0" dirty="0" err="1" smtClean="0"/>
              <a:t>repeatability,and</a:t>
            </a:r>
            <a:r>
              <a:rPr lang="en-US" baseline="0" dirty="0" smtClean="0"/>
              <a:t> </a:t>
            </a:r>
            <a:r>
              <a:rPr lang="en-US" baseline="0" dirty="0" err="1" smtClean="0"/>
              <a:t>procssing</a:t>
            </a:r>
            <a:r>
              <a:rPr lang="en-US" baseline="0" dirty="0" smtClean="0"/>
              <a:t> control and </a:t>
            </a:r>
            <a:r>
              <a:rPr lang="en-US" baseline="0" dirty="0" err="1" smtClean="0"/>
              <a:t>imporiment</a:t>
            </a:r>
            <a:r>
              <a:rPr lang="en-US" baseline="0" dirty="0" smtClean="0"/>
              <a:t>, using them as guideposts and validation tools.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70</a:t>
            </a:fld>
            <a:endParaRPr lang="en-US"/>
          </a:p>
        </p:txBody>
      </p:sp>
    </p:spTree>
    <p:extLst>
      <p:ext uri="{BB962C8B-B14F-4D97-AF65-F5344CB8AC3E}">
        <p14:creationId xmlns:p14="http://schemas.microsoft.com/office/powerpoint/2010/main" val="401949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Many</a:t>
            </a:r>
            <a:r>
              <a:rPr lang="en-US" baseline="0" dirty="0" smtClean="0"/>
              <a:t> security and IT management frameworks emphasize the importance of risk management. In </a:t>
            </a:r>
            <a:r>
              <a:rPr lang="en-US" baseline="0" dirty="0" err="1" smtClean="0"/>
              <a:t>devops</a:t>
            </a:r>
            <a:r>
              <a:rPr lang="en-US" baseline="0" dirty="0" smtClean="0"/>
              <a:t>, there are major benefits in security, as well as performance and </a:t>
            </a:r>
            <a:r>
              <a:rPr lang="en-US" baseline="0" dirty="0" err="1" smtClean="0"/>
              <a:t>manageablity</a:t>
            </a:r>
            <a:r>
              <a:rPr lang="en-US" baseline="0" dirty="0" smtClean="0"/>
              <a:t> by ensuring our infrastructure and processes are as lean, simple, and open as possible. If we deliver and communicate everything through APIs, we can focus on </a:t>
            </a:r>
            <a:r>
              <a:rPr lang="en-US" baseline="0" dirty="0" err="1" smtClean="0"/>
              <a:t>optimzing</a:t>
            </a:r>
            <a:r>
              <a:rPr lang="en-US" baseline="0" dirty="0" smtClean="0"/>
              <a:t> API consumption while minimizing exposure.</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71</a:t>
            </a:fld>
            <a:endParaRPr lang="en-US"/>
          </a:p>
        </p:txBody>
      </p:sp>
    </p:spTree>
    <p:extLst>
      <p:ext uri="{BB962C8B-B14F-4D97-AF65-F5344CB8AC3E}">
        <p14:creationId xmlns:p14="http://schemas.microsoft.com/office/powerpoint/2010/main" val="1225218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Besides keeping our stack lea, the  the </a:t>
            </a:r>
            <a:r>
              <a:rPr lang="en-US" baseline="0" dirty="0" err="1" smtClean="0"/>
              <a:t>devops</a:t>
            </a:r>
            <a:r>
              <a:rPr lang="en-US" baseline="0" dirty="0" smtClean="0"/>
              <a:t> and open source community can collectively limit by being more </a:t>
            </a:r>
            <a:r>
              <a:rPr lang="en-US" baseline="0" dirty="0" err="1" smtClean="0"/>
              <a:t>generaous</a:t>
            </a:r>
            <a:r>
              <a:rPr lang="en-US" baseline="0" dirty="0" smtClean="0"/>
              <a:t> with code, time and money, investing more in the benefits to </a:t>
            </a:r>
            <a:r>
              <a:rPr lang="en-US" baseline="0" dirty="0" err="1" smtClean="0"/>
              <a:t>acknowldete</a:t>
            </a:r>
            <a:r>
              <a:rPr lang="en-US" baseline="0" dirty="0" smtClean="0"/>
              <a:t> of </a:t>
            </a:r>
            <a:r>
              <a:rPr lang="en-US" baseline="0" dirty="0" err="1" smtClean="0"/>
              <a:t>negelcted</a:t>
            </a:r>
            <a:r>
              <a:rPr lang="en-US" baseline="0" dirty="0" smtClean="0"/>
              <a:t> projects, </a:t>
            </a:r>
            <a:r>
              <a:rPr lang="en-US" baseline="0" dirty="0" err="1" smtClean="0"/>
              <a:t>acknowlindg</a:t>
            </a:r>
            <a:r>
              <a:rPr lang="en-US" baseline="0" dirty="0" smtClean="0"/>
              <a:t> the value and costs and </a:t>
            </a:r>
            <a:r>
              <a:rPr lang="en-US" baseline="0" dirty="0" err="1" smtClean="0"/>
              <a:t>potentail</a:t>
            </a:r>
            <a:r>
              <a:rPr lang="en-US" baseline="0" dirty="0" smtClean="0"/>
              <a:t> risks of lurking and freeloading..</a:t>
            </a:r>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72</a:t>
            </a:fld>
            <a:endParaRPr lang="en-US"/>
          </a:p>
        </p:txBody>
      </p:sp>
    </p:spTree>
    <p:extLst>
      <p:ext uri="{BB962C8B-B14F-4D97-AF65-F5344CB8AC3E}">
        <p14:creationId xmlns:p14="http://schemas.microsoft.com/office/powerpoint/2010/main" val="141466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Many hope we will be rescued from much security risk eventually through improved technology, modern </a:t>
            </a:r>
            <a:r>
              <a:rPr lang="en-US" baseline="0" dirty="0" err="1" smtClean="0"/>
              <a:t>languates</a:t>
            </a:r>
            <a:r>
              <a:rPr lang="en-US" baseline="0" dirty="0" smtClean="0"/>
              <a:t> such as Go, </a:t>
            </a:r>
            <a:r>
              <a:rPr lang="en-US" baseline="0" dirty="0" err="1" smtClean="0"/>
              <a:t>Elixr</a:t>
            </a:r>
            <a:r>
              <a:rPr lang="en-US" baseline="0" dirty="0" smtClean="0"/>
              <a:t>, and </a:t>
            </a:r>
            <a:r>
              <a:rPr lang="en-US" baseline="0" dirty="0" err="1" smtClean="0"/>
              <a:t>scala</a:t>
            </a:r>
            <a:r>
              <a:rPr lang="en-US" baseline="0" dirty="0" smtClean="0"/>
              <a:t> that do better jobs of managing and systematically abstracting away potential </a:t>
            </a:r>
            <a:r>
              <a:rPr lang="en-US" baseline="0" dirty="0" err="1" smtClean="0"/>
              <a:t>vulnerabilites</a:t>
            </a:r>
            <a:r>
              <a:rPr lang="en-US" baseline="0" dirty="0" smtClean="0"/>
              <a:t> and mitigating safeguards like multifactor </a:t>
            </a:r>
            <a:r>
              <a:rPr lang="en-US" baseline="0" dirty="0" err="1" smtClean="0"/>
              <a:t>auth</a:t>
            </a:r>
            <a:r>
              <a:rPr lang="en-US" baseline="0" dirty="0" smtClean="0"/>
              <a:t>, so that developers can be freed from needing as much security expertise.</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73</a:t>
            </a:fld>
            <a:endParaRPr lang="en-US"/>
          </a:p>
        </p:txBody>
      </p:sp>
    </p:spTree>
    <p:extLst>
      <p:ext uri="{BB962C8B-B14F-4D97-AF65-F5344CB8AC3E}">
        <p14:creationId xmlns:p14="http://schemas.microsoft.com/office/powerpoint/2010/main" val="33676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Finally, regardless of how we are</a:t>
            </a:r>
            <a:r>
              <a:rPr lang="en-US" baseline="0" dirty="0" smtClean="0"/>
              <a:t> able to improve security, we need much better ways of measuring where we’re and how much we’re improving. </a:t>
            </a:r>
            <a:r>
              <a:rPr lang="en-US" baseline="0" dirty="0" err="1" smtClean="0"/>
              <a:t>Meaninful</a:t>
            </a:r>
            <a:r>
              <a:rPr lang="en-US" baseline="0" dirty="0" smtClean="0"/>
              <a:t> security metrics and a balanced security scorecard tailored to our specific risk and requirements.</a:t>
            </a:r>
            <a:endParaRPr lang="en-US" dirty="0" smtClean="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74</a:t>
            </a:fld>
            <a:endParaRPr lang="en-US"/>
          </a:p>
        </p:txBody>
      </p:sp>
    </p:spTree>
    <p:extLst>
      <p:ext uri="{BB962C8B-B14F-4D97-AF65-F5344CB8AC3E}">
        <p14:creationId xmlns:p14="http://schemas.microsoft.com/office/powerpoint/2010/main" val="22591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As</a:t>
            </a:r>
            <a:r>
              <a:rPr lang="en-US" baseline="0" dirty="0" smtClean="0"/>
              <a:t> my sensationalistic title implies, I’d like to draw lessons for us </a:t>
            </a:r>
            <a:r>
              <a:rPr lang="en-US" baseline="0" dirty="0" err="1" smtClean="0"/>
              <a:t>Devops</a:t>
            </a:r>
            <a:r>
              <a:rPr lang="en-US" baseline="0" dirty="0" smtClean="0"/>
              <a:t> from the stagnant path of web and IT security and the underlying incidents depicted here and perhaps help determine why it contrasts so starkly to the positive trajectories of Moore’s law and application scalability and performance.</a:t>
            </a:r>
          </a:p>
          <a:p>
            <a:r>
              <a:rPr lang="en-US" baseline="0" dirty="0" smtClean="0"/>
              <a:t>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57</a:t>
            </a:fld>
            <a:endParaRPr lang="en-US"/>
          </a:p>
        </p:txBody>
      </p:sp>
    </p:spTree>
    <p:extLst>
      <p:ext uri="{BB962C8B-B14F-4D97-AF65-F5344CB8AC3E}">
        <p14:creationId xmlns:p14="http://schemas.microsoft.com/office/powerpoint/2010/main" val="803901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Like many of us, I’m</a:t>
            </a:r>
            <a:r>
              <a:rPr lang="en-US" baseline="0" dirty="0" smtClean="0"/>
              <a:t> excited by the potential for software defined security, containers and </a:t>
            </a:r>
            <a:r>
              <a:rPr lang="en-US" baseline="0" dirty="0" err="1" smtClean="0"/>
              <a:t>microsservices</a:t>
            </a:r>
            <a:r>
              <a:rPr lang="en-US" baseline="0" dirty="0" smtClean="0"/>
              <a:t> isolation, and collaboration among </a:t>
            </a:r>
            <a:r>
              <a:rPr lang="en-US" baseline="0" dirty="0" err="1" smtClean="0"/>
              <a:t>dev</a:t>
            </a:r>
            <a:r>
              <a:rPr lang="en-US" baseline="0" dirty="0" smtClean="0"/>
              <a:t>, ops, and sec people to provide us better control of and insight into application security, broader situational awareness, and the ability to respond more nimbly too security incidents.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58</a:t>
            </a:fld>
            <a:endParaRPr lang="en-US"/>
          </a:p>
        </p:txBody>
      </p:sp>
    </p:spTree>
    <p:extLst>
      <p:ext uri="{BB962C8B-B14F-4D97-AF65-F5344CB8AC3E}">
        <p14:creationId xmlns:p14="http://schemas.microsoft.com/office/powerpoint/2010/main" val="278609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Another</a:t>
            </a:r>
            <a:r>
              <a:rPr lang="en-US" baseline="0" dirty="0" smtClean="0"/>
              <a:t> concern is that while </a:t>
            </a:r>
            <a:r>
              <a:rPr lang="en-US" baseline="0" dirty="0" err="1" smtClean="0"/>
              <a:t>dev</a:t>
            </a:r>
            <a:r>
              <a:rPr lang="en-US" baseline="0" dirty="0" smtClean="0"/>
              <a:t> and ops have historically had friction and conflicting goals and perspectives, the security community is even more of a breed apart, with a focus on fear, narrow interests, and opaque processes and tools that often don’t integrate well with </a:t>
            </a:r>
            <a:r>
              <a:rPr lang="en-US" baseline="0" dirty="0" err="1" smtClean="0"/>
              <a:t>devops</a:t>
            </a:r>
            <a:r>
              <a:rPr lang="en-US" baseline="0" dirty="0" smtClean="0"/>
              <a:t>.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59</a:t>
            </a:fld>
            <a:endParaRPr lang="en-US"/>
          </a:p>
        </p:txBody>
      </p:sp>
    </p:spTree>
    <p:extLst>
      <p:ext uri="{BB962C8B-B14F-4D97-AF65-F5344CB8AC3E}">
        <p14:creationId xmlns:p14="http://schemas.microsoft.com/office/powerpoint/2010/main" val="344872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Many say to overcome this division, we need to bring our souls together making security should an integral part of the common </a:t>
            </a:r>
            <a:r>
              <a:rPr lang="en-US" baseline="0" dirty="0" err="1" smtClean="0"/>
              <a:t>devops</a:t>
            </a:r>
            <a:r>
              <a:rPr lang="en-US" baseline="0" dirty="0" smtClean="0"/>
              <a:t> religion, with a continuous focus on security, security metrics, tools and tests embedded throughout the </a:t>
            </a:r>
            <a:r>
              <a:rPr lang="en-US" baseline="0" dirty="0" err="1" smtClean="0"/>
              <a:t>devops</a:t>
            </a:r>
            <a:r>
              <a:rPr lang="en-US" baseline="0" dirty="0" smtClean="0"/>
              <a:t> pipeline and better alignment of security and business goals.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60</a:t>
            </a:fld>
            <a:endParaRPr lang="en-US"/>
          </a:p>
        </p:txBody>
      </p:sp>
    </p:spTree>
    <p:extLst>
      <p:ext uri="{BB962C8B-B14F-4D97-AF65-F5344CB8AC3E}">
        <p14:creationId xmlns:p14="http://schemas.microsoft.com/office/powerpoint/2010/main" val="411758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r>
              <a:rPr lang="en-US" baseline="0" dirty="0" smtClean="0"/>
              <a:t>Much work on infusing different</a:t>
            </a:r>
            <a:r>
              <a:rPr lang="en-US" dirty="0" smtClean="0"/>
              <a:t> security</a:t>
            </a:r>
            <a:r>
              <a:rPr lang="en-US" baseline="0" dirty="0" smtClean="0"/>
              <a:t>-related </a:t>
            </a:r>
            <a:r>
              <a:rPr lang="en-US" dirty="0" smtClean="0"/>
              <a:t>method</a:t>
            </a:r>
            <a:r>
              <a:rPr lang="en-US" baseline="0" dirty="0" smtClean="0"/>
              <a:t>s, practices, and tools into the </a:t>
            </a:r>
            <a:r>
              <a:rPr lang="en-US" baseline="0" dirty="0" err="1" smtClean="0"/>
              <a:t>devops</a:t>
            </a:r>
            <a:r>
              <a:rPr lang="en-US" baseline="0" dirty="0" smtClean="0"/>
              <a:t> process in underway. Static analysis testing examines the structure and syntax of code, looking for bugs, and adherence to standards. With can also extend include static analysis tools like </a:t>
            </a:r>
            <a:r>
              <a:rPr lang="en-US" baseline="0" dirty="0" err="1" smtClean="0"/>
              <a:t>OpenSCAP</a:t>
            </a:r>
            <a:r>
              <a:rPr lang="en-US" baseline="0" dirty="0" smtClean="0"/>
              <a:t> discussed at this forum to the current state of app and system configuration compared to secure baselines.</a:t>
            </a:r>
            <a:endParaRPr dirty="0"/>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BCE85C91-1D68-4BD8-ABE1-FE7A17C280A3}" type="slidenum">
              <a:rPr lang="en-US" sz="1200" strike="noStrike">
                <a:solidFill>
                  <a:srgbClr val="000000"/>
                </a:solidFill>
                <a:latin typeface="+mn-lt"/>
                <a:ea typeface="+mn-ea"/>
              </a:rPr>
              <a:t>61</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The quality and availability of</a:t>
            </a:r>
            <a:r>
              <a:rPr lang="en-US" baseline="0" dirty="0" smtClean="0"/>
              <a:t> static analysis tools vary by programming language and development framework, especially if you want to stick to open source. We do a lot of work in our shop with PHP and Drupal and these are some of the language and application specific static analysis tools we use they can be integrated with testing frameworks and ci systems for security test driven development.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62</a:t>
            </a:fld>
            <a:endParaRPr lang="en-US"/>
          </a:p>
        </p:txBody>
      </p:sp>
    </p:spTree>
    <p:extLst>
      <p:ext uri="{BB962C8B-B14F-4D97-AF65-F5344CB8AC3E}">
        <p14:creationId xmlns:p14="http://schemas.microsoft.com/office/powerpoint/2010/main" val="2269020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While some view static</a:t>
            </a:r>
            <a:r>
              <a:rPr lang="en-US" baseline="0" dirty="0" smtClean="0"/>
              <a:t> analysis tools as a a complete solution for verifying application security,  there are substantial problems and limitations. Static analysis has </a:t>
            </a:r>
            <a:r>
              <a:rPr lang="en-US" baseline="0" dirty="0" err="1" smtClean="0"/>
              <a:t>notaby</a:t>
            </a:r>
            <a:r>
              <a:rPr lang="en-US" baseline="0" dirty="0" smtClean="0"/>
              <a:t> failed in detecting big bugs like </a:t>
            </a:r>
            <a:r>
              <a:rPr lang="en-US" baseline="0" dirty="0" err="1" smtClean="0"/>
              <a:t>Hearbleed</a:t>
            </a:r>
            <a:r>
              <a:rPr lang="en-US" baseline="0" dirty="0" smtClean="0"/>
              <a:t>, has difficulty with poor or complex code, and also with the dynamic languages  increasingly serving the web.</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63</a:t>
            </a:fld>
            <a:endParaRPr lang="en-US"/>
          </a:p>
        </p:txBody>
      </p:sp>
    </p:spTree>
    <p:extLst>
      <p:ext uri="{BB962C8B-B14F-4D97-AF65-F5344CB8AC3E}">
        <p14:creationId xmlns:p14="http://schemas.microsoft.com/office/powerpoint/2010/main" val="3650536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A natural adjunct to static analysis is dynamic application security analysis including penetration testing and vulnerability scans. On many of our government projects, commercial vulnerability scanners are used as gateways to production. However, many of these tools are not automation and CI friendly, although newer tools like OWSAP ZAP are better. </a:t>
            </a:r>
            <a:r>
              <a:rPr lang="en-US" baseline="0" dirty="0" err="1" smtClean="0"/>
              <a:t>Threre</a:t>
            </a:r>
            <a:r>
              <a:rPr lang="en-US" baseline="0" dirty="0" smtClean="0"/>
              <a:t>’ also a big problem with false positives and severity ratings aren’t context-</a:t>
            </a:r>
            <a:r>
              <a:rPr lang="en-US" baseline="0" dirty="0" err="1" smtClean="0"/>
              <a:t>senstive</a:t>
            </a:r>
            <a:r>
              <a:rPr lang="en-US" baseline="0" dirty="0" smtClean="0"/>
              <a: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64</a:t>
            </a:fld>
            <a:endParaRPr lang="en-US"/>
          </a:p>
        </p:txBody>
      </p:sp>
    </p:spTree>
    <p:extLst>
      <p:ext uri="{BB962C8B-B14F-4D97-AF65-F5344CB8AC3E}">
        <p14:creationId xmlns:p14="http://schemas.microsoft.com/office/powerpoint/2010/main" val="3339387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341578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155279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1400923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377181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421730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901335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8BF89F-F9D8-444E-9842-B0D4EA82A618}" type="datetimeFigureOut">
              <a:rPr lang="en-US" smtClean="0"/>
              <a:t>9/17/15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43551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8BF89F-F9D8-444E-9842-B0D4EA82A618}" type="datetimeFigureOut">
              <a:rPr lang="en-US" smtClean="0"/>
              <a:t>9/17/15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817230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BF89F-F9D8-444E-9842-B0D4EA82A618}" type="datetimeFigureOut">
              <a:rPr lang="en-US" smtClean="0"/>
              <a:t>9/17/15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679822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22046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16147826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8BF89F-F9D8-444E-9842-B0D4EA82A618}" type="datetimeFigureOut">
              <a:rPr lang="en-US" smtClean="0"/>
              <a:t>9/17/15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311F2-BCF7-2146-8DE5-144F81E5C1D4}" type="slidenum">
              <a:rPr lang="en-US" smtClean="0"/>
              <a:t>‹#›</a:t>
            </a:fld>
            <a:endParaRPr lang="en-US"/>
          </a:p>
        </p:txBody>
      </p:sp>
    </p:spTree>
    <p:extLst>
      <p:ext uri="{BB962C8B-B14F-4D97-AF65-F5344CB8AC3E}">
        <p14:creationId xmlns:p14="http://schemas.microsoft.com/office/powerpoint/2010/main" val="1436707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1.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ans.org/critical-security-controls/guidelines.php"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8.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0.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3.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4.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6.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7.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WhiteHouse" TargetMode="External"/><Relationship Id="rId4" Type="http://schemas.openxmlformats.org/officeDocument/2006/relationships/hyperlink" Target="https://government.github.com/" TargetMode="External"/><Relationship Id="rId1" Type="http://schemas.openxmlformats.org/officeDocument/2006/relationships/slideLayout" Target="../slideLayouts/slideLayout2.xml"/><Relationship Id="rId2" Type="http://schemas.openxmlformats.org/officeDocument/2006/relationships/hyperlink" Target="https://training.github.com/kit/downloads/github-git-cheat-sheet.pdf"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GovOps</a:t>
            </a:r>
            <a:r>
              <a:rPr lang="en-US" dirty="0" smtClean="0"/>
              <a:t>	Web Security</a:t>
            </a:r>
            <a:endParaRPr lang="en-US" dirty="0"/>
          </a:p>
        </p:txBody>
      </p:sp>
      <p:sp>
        <p:nvSpPr>
          <p:cNvPr id="3" name="Subtitle 2"/>
          <p:cNvSpPr>
            <a:spLocks noGrp="1"/>
          </p:cNvSpPr>
          <p:nvPr>
            <p:ph type="subTitle" idx="1"/>
          </p:nvPr>
        </p:nvSpPr>
        <p:spPr/>
        <p:txBody>
          <a:bodyPr/>
          <a:lstStyle/>
          <a:p>
            <a:r>
              <a:rPr lang="en-US" dirty="0" smtClean="0"/>
              <a:t>Mike Nescot</a:t>
            </a:r>
          </a:p>
          <a:p>
            <a:r>
              <a:rPr lang="en-US" dirty="0" smtClean="0"/>
              <a:t>Web Operations and Security Manager, JBS International</a:t>
            </a:r>
            <a:endParaRPr lang="en-US" dirty="0"/>
          </a:p>
        </p:txBody>
      </p:sp>
    </p:spTree>
    <p:extLst>
      <p:ext uri="{BB962C8B-B14F-4D97-AF65-F5344CB8AC3E}">
        <p14:creationId xmlns:p14="http://schemas.microsoft.com/office/powerpoint/2010/main" val="2148654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7028"/>
          </a:xfrm>
        </p:spPr>
        <p:txBody>
          <a:bodyPr>
            <a:normAutofit fontScale="90000"/>
          </a:bodyPr>
          <a:lstStyle/>
          <a:p>
            <a:r>
              <a:rPr lang="en-US" dirty="0" smtClean="0"/>
              <a:t>Anatomy of a Control</a:t>
            </a:r>
            <a:endParaRPr lang="en-US" dirty="0"/>
          </a:p>
        </p:txBody>
      </p:sp>
      <p:pic>
        <p:nvPicPr>
          <p:cNvPr id="4" name="Picture 3" descr="Screen Shot 2013-12-02 at 10.50.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028700"/>
            <a:ext cx="8407400" cy="4800600"/>
          </a:xfrm>
          <a:prstGeom prst="rect">
            <a:avLst/>
          </a:prstGeom>
        </p:spPr>
      </p:pic>
    </p:spTree>
    <p:extLst>
      <p:ext uri="{BB962C8B-B14F-4D97-AF65-F5344CB8AC3E}">
        <p14:creationId xmlns:p14="http://schemas.microsoft.com/office/powerpoint/2010/main" val="26167144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Configuration Management</a:t>
            </a:r>
            <a:endParaRPr lang="en-US" sz="8000" dirty="0"/>
          </a:p>
        </p:txBody>
      </p:sp>
    </p:spTree>
    <p:extLst>
      <p:ext uri="{BB962C8B-B14F-4D97-AF65-F5344CB8AC3E}">
        <p14:creationId xmlns:p14="http://schemas.microsoft.com/office/powerpoint/2010/main" val="955949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	</a:t>
            </a:r>
            <a:endParaRPr lang="en-US" dirty="0"/>
          </a:p>
        </p:txBody>
      </p:sp>
      <p:sp>
        <p:nvSpPr>
          <p:cNvPr id="3" name="Content Placeholder 2"/>
          <p:cNvSpPr>
            <a:spLocks noGrp="1"/>
          </p:cNvSpPr>
          <p:nvPr>
            <p:ph idx="1"/>
          </p:nvPr>
        </p:nvSpPr>
        <p:spPr/>
        <p:txBody>
          <a:bodyPr/>
          <a:lstStyle/>
          <a:p>
            <a:r>
              <a:rPr lang="en-US" dirty="0" smtClean="0"/>
              <a:t>Major Control Family in FISMA</a:t>
            </a:r>
          </a:p>
          <a:p>
            <a:r>
              <a:rPr lang="en-US" dirty="0" smtClean="0"/>
              <a:t>Standardize Secure Platforms</a:t>
            </a:r>
          </a:p>
          <a:p>
            <a:r>
              <a:rPr lang="en-US" dirty="0" smtClean="0"/>
              <a:t>Prevent Configuration Drift</a:t>
            </a:r>
          </a:p>
          <a:p>
            <a:r>
              <a:rPr lang="en-US" dirty="0" smtClean="0"/>
              <a:t>Monitor, Auto Correct configuration</a:t>
            </a:r>
          </a:p>
          <a:p>
            <a:r>
              <a:rPr lang="en-US" dirty="0" smtClean="0"/>
              <a:t>Create users, manage permissions </a:t>
            </a:r>
            <a:r>
              <a:rPr lang="en-US" dirty="0" err="1" smtClean="0"/>
              <a:t>andfiles</a:t>
            </a:r>
            <a:endParaRPr lang="en-US" dirty="0" smtClean="0"/>
          </a:p>
          <a:p>
            <a:pPr marL="0" indent="0">
              <a:buNone/>
            </a:pPr>
            <a:endParaRPr lang="en-US" dirty="0"/>
          </a:p>
        </p:txBody>
      </p:sp>
    </p:spTree>
    <p:extLst>
      <p:ext uri="{BB962C8B-B14F-4D97-AF65-F5344CB8AC3E}">
        <p14:creationId xmlns:p14="http://schemas.microsoft.com/office/powerpoint/2010/main" val="3483052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3" name="Content Placeholder 2"/>
          <p:cNvSpPr>
            <a:spLocks noGrp="1"/>
          </p:cNvSpPr>
          <p:nvPr>
            <p:ph idx="1"/>
          </p:nvPr>
        </p:nvSpPr>
        <p:spPr/>
        <p:txBody>
          <a:bodyPr/>
          <a:lstStyle/>
          <a:p>
            <a:r>
              <a:rPr lang="en-US" dirty="0" smtClean="0"/>
              <a:t>Planning</a:t>
            </a:r>
          </a:p>
          <a:p>
            <a:r>
              <a:rPr lang="en-US" dirty="0" smtClean="0"/>
              <a:t>Identification and Control</a:t>
            </a:r>
          </a:p>
          <a:p>
            <a:r>
              <a:rPr lang="en-US" dirty="0" smtClean="0"/>
              <a:t>Accounting</a:t>
            </a:r>
          </a:p>
          <a:p>
            <a:r>
              <a:rPr lang="en-US" dirty="0" smtClean="0"/>
              <a:t>Verification and Audit</a:t>
            </a:r>
          </a:p>
          <a:p>
            <a:r>
              <a:rPr lang="en-US" dirty="0" smtClean="0"/>
              <a:t>Change Management</a:t>
            </a:r>
          </a:p>
          <a:p>
            <a:endParaRPr lang="en-US" dirty="0"/>
          </a:p>
        </p:txBody>
      </p:sp>
    </p:spTree>
    <p:extLst>
      <p:ext uri="{BB962C8B-B14F-4D97-AF65-F5344CB8AC3E}">
        <p14:creationId xmlns:p14="http://schemas.microsoft.com/office/powerpoint/2010/main" val="19428660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 Roots</a:t>
            </a:r>
            <a:endParaRPr lang="en-US" dirty="0"/>
          </a:p>
        </p:txBody>
      </p:sp>
      <p:pic>
        <p:nvPicPr>
          <p:cNvPr id="5" name="Picture 4" descr="Screen Shot 2015-08-29 at 1.15.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905052"/>
            <a:ext cx="5056889" cy="4710133"/>
          </a:xfrm>
          <a:prstGeom prst="rect">
            <a:avLst/>
          </a:prstGeom>
        </p:spPr>
      </p:pic>
    </p:spTree>
    <p:extLst>
      <p:ext uri="{BB962C8B-B14F-4D97-AF65-F5344CB8AC3E}">
        <p14:creationId xmlns:p14="http://schemas.microsoft.com/office/powerpoint/2010/main" val="72988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	</a:t>
            </a:r>
            <a:endParaRPr lang="en-US" dirty="0"/>
          </a:p>
        </p:txBody>
      </p:sp>
      <p:sp>
        <p:nvSpPr>
          <p:cNvPr id="3" name="Content Placeholder 2"/>
          <p:cNvSpPr>
            <a:spLocks noGrp="1"/>
          </p:cNvSpPr>
          <p:nvPr>
            <p:ph idx="1"/>
          </p:nvPr>
        </p:nvSpPr>
        <p:spPr/>
        <p:txBody>
          <a:bodyPr/>
          <a:lstStyle/>
          <a:p>
            <a:r>
              <a:rPr lang="en-US" dirty="0" err="1" smtClean="0"/>
              <a:t>CFEngine</a:t>
            </a:r>
            <a:endParaRPr lang="en-US" dirty="0" smtClean="0"/>
          </a:p>
          <a:p>
            <a:r>
              <a:rPr lang="en-US" dirty="0" smtClean="0"/>
              <a:t>Puppet</a:t>
            </a:r>
          </a:p>
          <a:p>
            <a:r>
              <a:rPr lang="en-US" dirty="0" smtClean="0"/>
              <a:t>Chef</a:t>
            </a:r>
          </a:p>
          <a:p>
            <a:r>
              <a:rPr lang="en-US" dirty="0" err="1" smtClean="0"/>
              <a:t>Ansible</a:t>
            </a:r>
            <a:endParaRPr lang="en-US" dirty="0" smtClean="0"/>
          </a:p>
          <a:p>
            <a:r>
              <a:rPr lang="en-US" dirty="0" smtClean="0"/>
              <a:t>Salt</a:t>
            </a:r>
          </a:p>
          <a:p>
            <a:r>
              <a:rPr lang="en-US" dirty="0" smtClean="0"/>
              <a:t>SCCM</a:t>
            </a:r>
          </a:p>
          <a:p>
            <a:r>
              <a:rPr lang="en-US" dirty="0" smtClean="0"/>
              <a:t>DCS</a:t>
            </a:r>
            <a:endParaRPr lang="en-US" dirty="0"/>
          </a:p>
        </p:txBody>
      </p:sp>
    </p:spTree>
    <p:extLst>
      <p:ext uri="{BB962C8B-B14F-4D97-AF65-F5344CB8AC3E}">
        <p14:creationId xmlns:p14="http://schemas.microsoft.com/office/powerpoint/2010/main" val="3602668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29 at 1.27.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8787" cy="6858000"/>
          </a:xfrm>
          <a:prstGeom prst="rect">
            <a:avLst/>
          </a:prstGeom>
        </p:spPr>
      </p:pic>
    </p:spTree>
    <p:extLst>
      <p:ext uri="{BB962C8B-B14F-4D97-AF65-F5344CB8AC3E}">
        <p14:creationId xmlns:p14="http://schemas.microsoft.com/office/powerpoint/2010/main" val="37821250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2286000" y="1720840"/>
            <a:ext cx="4572000" cy="3139321"/>
          </a:xfrm>
          <a:prstGeom prst="rect">
            <a:avLst/>
          </a:prstGeom>
        </p:spPr>
        <p:txBody>
          <a:bodyPr>
            <a:spAutoFit/>
          </a:bodyPr>
          <a:lstStyle/>
          <a:p>
            <a:endParaRPr lang="en-US" dirty="0"/>
          </a:p>
          <a:p>
            <a:r>
              <a:rPr lang="en-US" dirty="0"/>
              <a:t>Install software</a:t>
            </a:r>
          </a:p>
          <a:p>
            <a:r>
              <a:rPr lang="en-US" dirty="0"/>
              <a:t>Manage files and folders within the </a:t>
            </a:r>
            <a:r>
              <a:rPr lang="en-US" dirty="0" err="1"/>
              <a:t>filesystem</a:t>
            </a:r>
            <a:endParaRPr lang="en-US" dirty="0"/>
          </a:p>
          <a:p>
            <a:r>
              <a:rPr lang="en-US" dirty="0"/>
              <a:t>Manage cron jobs</a:t>
            </a:r>
          </a:p>
          <a:p>
            <a:r>
              <a:rPr lang="en-US" dirty="0"/>
              <a:t>Run commands</a:t>
            </a:r>
          </a:p>
          <a:p>
            <a:r>
              <a:rPr lang="en-US" dirty="0"/>
              <a:t>Manage users and groups</a:t>
            </a:r>
          </a:p>
          <a:p>
            <a:r>
              <a:rPr lang="en-US" dirty="0"/>
              <a:t>Creating configurable classes</a:t>
            </a:r>
          </a:p>
          <a:p>
            <a:r>
              <a:rPr lang="en-US" dirty="0"/>
              <a:t>How to use third-party Puppet modules and Puppet Forge</a:t>
            </a:r>
          </a:p>
          <a:p>
            <a:r>
              <a:rPr lang="en-US" dirty="0"/>
              <a:t>How to manually run Puppet to provision a machine</a:t>
            </a:r>
          </a:p>
        </p:txBody>
      </p:sp>
    </p:spTree>
    <p:extLst>
      <p:ext uri="{BB962C8B-B14F-4D97-AF65-F5344CB8AC3E}">
        <p14:creationId xmlns:p14="http://schemas.microsoft.com/office/powerpoint/2010/main" val="6086420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endParaRPr lang="en-US" dirty="0"/>
          </a:p>
        </p:txBody>
      </p:sp>
      <p:sp>
        <p:nvSpPr>
          <p:cNvPr id="3" name="Content Placeholder 2"/>
          <p:cNvSpPr>
            <a:spLocks noGrp="1"/>
          </p:cNvSpPr>
          <p:nvPr>
            <p:ph idx="1"/>
          </p:nvPr>
        </p:nvSpPr>
        <p:spPr/>
        <p:txBody>
          <a:bodyPr/>
          <a:lstStyle/>
          <a:p>
            <a:r>
              <a:rPr lang="en-US" dirty="0" smtClean="0"/>
              <a:t>Manifests</a:t>
            </a:r>
          </a:p>
          <a:p>
            <a:r>
              <a:rPr lang="en-US" dirty="0" smtClean="0"/>
              <a:t>Modules</a:t>
            </a:r>
          </a:p>
          <a:p>
            <a:r>
              <a:rPr lang="en-US" dirty="0" smtClean="0"/>
              <a:t>Provision Many Things (VM’s containers)</a:t>
            </a:r>
            <a:endParaRPr lang="en-US" dirty="0"/>
          </a:p>
        </p:txBody>
      </p:sp>
    </p:spTree>
    <p:extLst>
      <p:ext uri="{BB962C8B-B14F-4D97-AF65-F5344CB8AC3E}">
        <p14:creationId xmlns:p14="http://schemas.microsoft.com/office/powerpoint/2010/main" val="30637851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endParaRPr lang="en-US" dirty="0"/>
          </a:p>
        </p:txBody>
      </p:sp>
      <p:sp>
        <p:nvSpPr>
          <p:cNvPr id="3" name="Content Placeholder 2"/>
          <p:cNvSpPr>
            <a:spLocks noGrp="1"/>
          </p:cNvSpPr>
          <p:nvPr>
            <p:ph idx="1"/>
          </p:nvPr>
        </p:nvSpPr>
        <p:spPr/>
        <p:txBody>
          <a:bodyPr/>
          <a:lstStyle/>
          <a:p>
            <a:r>
              <a:rPr lang="en-US" dirty="0" smtClean="0"/>
              <a:t>SSH vs.</a:t>
            </a:r>
          </a:p>
          <a:p>
            <a:r>
              <a:rPr lang="en-US" dirty="0" smtClean="0"/>
              <a:t>YAML</a:t>
            </a:r>
          </a:p>
          <a:p>
            <a:pPr marL="0" indent="0">
              <a:buNone/>
            </a:pPr>
            <a:endParaRPr lang="en-US" dirty="0"/>
          </a:p>
        </p:txBody>
      </p:sp>
    </p:spTree>
    <p:extLst>
      <p:ext uri="{BB962C8B-B14F-4D97-AF65-F5344CB8AC3E}">
        <p14:creationId xmlns:p14="http://schemas.microsoft.com/office/powerpoint/2010/main" val="508425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8000" dirty="0" smtClean="0"/>
              <a:t>Virtualization</a:t>
            </a:r>
            <a:endParaRPr lang="en-US" sz="8000" dirty="0"/>
          </a:p>
        </p:txBody>
      </p:sp>
    </p:spTree>
    <p:extLst>
      <p:ext uri="{BB962C8B-B14F-4D97-AF65-F5344CB8AC3E}">
        <p14:creationId xmlns:p14="http://schemas.microsoft.com/office/powerpoint/2010/main" val="955949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t>Anatomy of a Control</a:t>
            </a:r>
            <a:endParaRPr lang="en-US" dirty="0"/>
          </a:p>
        </p:txBody>
      </p:sp>
      <p:pic>
        <p:nvPicPr>
          <p:cNvPr id="3" name="Picture 2" descr="Screen Shot 2013-12-02 at 10.50.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930641"/>
            <a:ext cx="4605204" cy="5266330"/>
          </a:xfrm>
          <a:prstGeom prst="rect">
            <a:avLst/>
          </a:prstGeom>
        </p:spPr>
      </p:pic>
    </p:spTree>
    <p:extLst>
      <p:ext uri="{BB962C8B-B14F-4D97-AF65-F5344CB8AC3E}">
        <p14:creationId xmlns:p14="http://schemas.microsoft.com/office/powerpoint/2010/main" val="381988568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Virtualization</a:t>
            </a:r>
          </a:p>
          <a:p>
            <a:r>
              <a:rPr lang="en-US" dirty="0" smtClean="0"/>
              <a:t>- Bare metal</a:t>
            </a:r>
          </a:p>
          <a:p>
            <a:r>
              <a:rPr lang="en-US" dirty="0" smtClean="0"/>
              <a:t>- Virtual machines</a:t>
            </a:r>
          </a:p>
          <a:p>
            <a:r>
              <a:rPr lang="en-US" dirty="0" smtClean="0"/>
              <a:t>    - </a:t>
            </a:r>
            <a:r>
              <a:rPr lang="en-US" dirty="0" err="1" smtClean="0"/>
              <a:t>VirtualBox</a:t>
            </a:r>
            <a:endParaRPr lang="en-US" dirty="0" smtClean="0"/>
          </a:p>
          <a:p>
            <a:r>
              <a:rPr lang="en-US" dirty="0" smtClean="0"/>
              <a:t>    - VMWare</a:t>
            </a:r>
          </a:p>
          <a:p>
            <a:r>
              <a:rPr lang="en-US" dirty="0" smtClean="0"/>
              <a:t>    - </a:t>
            </a:r>
            <a:r>
              <a:rPr lang="en-US" dirty="0" err="1" smtClean="0"/>
              <a:t>HyperV</a:t>
            </a:r>
            <a:endParaRPr lang="en-US" dirty="0" smtClean="0"/>
          </a:p>
          <a:p>
            <a:r>
              <a:rPr lang="en-US" dirty="0" smtClean="0"/>
              <a:t>    - </a:t>
            </a:r>
            <a:r>
              <a:rPr lang="en-US" dirty="0" err="1" smtClean="0"/>
              <a:t>Xen</a:t>
            </a:r>
            <a:endParaRPr lang="en-US" dirty="0" smtClean="0"/>
          </a:p>
          <a:p>
            <a:r>
              <a:rPr lang="en-US" dirty="0" smtClean="0"/>
              <a:t>    - KVM</a:t>
            </a:r>
            <a:endParaRPr lang="en-US" dirty="0"/>
          </a:p>
        </p:txBody>
      </p:sp>
    </p:spTree>
    <p:extLst>
      <p:ext uri="{BB962C8B-B14F-4D97-AF65-F5344CB8AC3E}">
        <p14:creationId xmlns:p14="http://schemas.microsoft.com/office/powerpoint/2010/main" val="33304711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t>
            </a:r>
            <a:r>
              <a:rPr lang="en-US" dirty="0" smtClean="0"/>
              <a:t>irtualization- Kernel-level </a:t>
            </a:r>
            <a:br>
              <a:rPr lang="en-US" dirty="0" smtClean="0"/>
            </a:br>
            <a:endParaRPr lang="en-US" dirty="0"/>
          </a:p>
        </p:txBody>
      </p:sp>
      <p:sp>
        <p:nvSpPr>
          <p:cNvPr id="3" name="Content Placeholder 2"/>
          <p:cNvSpPr>
            <a:spLocks noGrp="1"/>
          </p:cNvSpPr>
          <p:nvPr>
            <p:ph idx="1"/>
          </p:nvPr>
        </p:nvSpPr>
        <p:spPr/>
        <p:txBody>
          <a:bodyPr/>
          <a:lstStyle/>
          <a:p>
            <a:r>
              <a:rPr lang="en-US" dirty="0" smtClean="0"/>
              <a:t>- BSD Jails</a:t>
            </a:r>
          </a:p>
          <a:p>
            <a:r>
              <a:rPr lang="en-US" dirty="0" smtClean="0"/>
              <a:t>    - Linux Containers</a:t>
            </a:r>
          </a:p>
          <a:p>
            <a:r>
              <a:rPr lang="en-US" dirty="0" smtClean="0"/>
              <a:t>    - Solaris Zones</a:t>
            </a:r>
          </a:p>
          <a:p>
            <a:r>
              <a:rPr lang="en-US" dirty="0" smtClean="0"/>
              <a:t>    - Windows Containers</a:t>
            </a:r>
            <a:endParaRPr lang="en-US" dirty="0"/>
          </a:p>
        </p:txBody>
      </p:sp>
    </p:spTree>
    <p:extLst>
      <p:ext uri="{BB962C8B-B14F-4D97-AF65-F5344CB8AC3E}">
        <p14:creationId xmlns:p14="http://schemas.microsoft.com/office/powerpoint/2010/main" val="3620473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DevOps-Friendly Virtualization</a:t>
            </a:r>
          </a:p>
          <a:p>
            <a:r>
              <a:rPr lang="en-US" dirty="0" smtClean="0"/>
              <a:t>-Vagrant (Vagrant Box)</a:t>
            </a:r>
          </a:p>
          <a:p>
            <a:r>
              <a:rPr lang="en-US" dirty="0" smtClean="0"/>
              <a:t>-Docker  (Docker Container)</a:t>
            </a:r>
          </a:p>
          <a:p>
            <a:r>
              <a:rPr lang="en-US" dirty="0" smtClean="0"/>
              <a:t>-Git</a:t>
            </a:r>
            <a:endParaRPr lang="en-US" dirty="0"/>
          </a:p>
        </p:txBody>
      </p:sp>
    </p:spTree>
    <p:extLst>
      <p:ext uri="{BB962C8B-B14F-4D97-AF65-F5344CB8AC3E}">
        <p14:creationId xmlns:p14="http://schemas.microsoft.com/office/powerpoint/2010/main" val="25191694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0000" lnSpcReduction="20000"/>
          </a:bodyPr>
          <a:lstStyle/>
          <a:p>
            <a:r>
              <a:rPr lang="en-US" dirty="0" err="1"/>
              <a:t>docker</a:t>
            </a:r>
            <a:r>
              <a:rPr lang="en-US" dirty="0"/>
              <a:t>:</a:t>
            </a:r>
          </a:p>
          <a:p>
            <a:endParaRPr lang="en-US" dirty="0"/>
          </a:p>
          <a:p>
            <a:r>
              <a:rPr lang="en-US" dirty="0"/>
              <a:t>process isolation</a:t>
            </a:r>
          </a:p>
          <a:p>
            <a:r>
              <a:rPr lang="en-US" dirty="0"/>
              <a:t>logical segregation of duties</a:t>
            </a:r>
          </a:p>
          <a:p>
            <a:r>
              <a:rPr lang="en-US" dirty="0"/>
              <a:t>lower attack surface</a:t>
            </a:r>
          </a:p>
          <a:p>
            <a:endParaRPr lang="en-US" dirty="0"/>
          </a:p>
          <a:p>
            <a:r>
              <a:rPr lang="en-US" dirty="0"/>
              <a:t>control groups and namespaces: stronger isolation</a:t>
            </a:r>
          </a:p>
          <a:p>
            <a:endParaRPr lang="en-US" dirty="0"/>
          </a:p>
          <a:p>
            <a:r>
              <a:rPr lang="en-US" dirty="0"/>
              <a:t>immutability</a:t>
            </a:r>
          </a:p>
          <a:p>
            <a:endParaRPr lang="en-US" dirty="0"/>
          </a:p>
          <a:p>
            <a:r>
              <a:rPr lang="en-US" dirty="0"/>
              <a:t>different update and patching model</a:t>
            </a:r>
          </a:p>
          <a:p>
            <a:r>
              <a:rPr lang="en-US" dirty="0"/>
              <a:t>precise control</a:t>
            </a:r>
          </a:p>
          <a:p>
            <a:r>
              <a:rPr lang="en-US" dirty="0"/>
              <a:t>enhanced insight </a:t>
            </a:r>
          </a:p>
          <a:p>
            <a:endParaRPr lang="en-US" dirty="0"/>
          </a:p>
          <a:p>
            <a:endParaRPr lang="en-US" dirty="0"/>
          </a:p>
          <a:p>
            <a:r>
              <a:rPr lang="en-US" dirty="0"/>
              <a:t>By using </a:t>
            </a:r>
            <a:r>
              <a:rPr lang="en-US" dirty="0" err="1"/>
              <a:t>cgroups</a:t>
            </a:r>
            <a:r>
              <a:rPr lang="en-US" dirty="0"/>
              <a:t>, system administrators gain fine-grained control over allocating, prioritizing, denying, managing, and monitoring system resources. Hardware resources can be appropriately divided up among tasks and users, increasing overall efficiency. </a:t>
            </a:r>
          </a:p>
          <a:p>
            <a:endParaRPr lang="en-US" dirty="0"/>
          </a:p>
          <a:p>
            <a:endParaRPr lang="en-US" dirty="0"/>
          </a:p>
          <a:p>
            <a:r>
              <a:rPr lang="en-US" dirty="0"/>
              <a:t>Multiple separate hierarchies of </a:t>
            </a:r>
            <a:r>
              <a:rPr lang="en-US" dirty="0" err="1"/>
              <a:t>cgroups</a:t>
            </a:r>
            <a:r>
              <a:rPr lang="en-US" dirty="0"/>
              <a:t> are necessary because each hierarchy is attached to one or more subsystems. A subsystem ⁠[2] represents a single resource, such as CPU time or memory. Red Hat Enterprise Linux 6 provides ten </a:t>
            </a:r>
            <a:r>
              <a:rPr lang="en-US" dirty="0" err="1"/>
              <a:t>cgroup</a:t>
            </a:r>
            <a:r>
              <a:rPr lang="en-US" dirty="0"/>
              <a:t> subsystems, listed below by name and function. </a:t>
            </a:r>
          </a:p>
        </p:txBody>
      </p:sp>
    </p:spTree>
    <p:extLst>
      <p:ext uri="{BB962C8B-B14F-4D97-AF65-F5344CB8AC3E}">
        <p14:creationId xmlns:p14="http://schemas.microsoft.com/office/powerpoint/2010/main" val="1261593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r>
              <a:rPr lang="en-US" b="1" dirty="0" err="1"/>
              <a:t>vailable</a:t>
            </a:r>
            <a:r>
              <a:rPr lang="en-US" b="1" dirty="0"/>
              <a:t> Subsystems in Red Hat Enterprise Linux</a:t>
            </a:r>
            <a:endParaRPr lang="en-US" dirty="0"/>
          </a:p>
          <a:p>
            <a:r>
              <a:rPr lang="en-US" dirty="0" err="1"/>
              <a:t>blkio</a:t>
            </a:r>
            <a:r>
              <a:rPr lang="en-US" dirty="0"/>
              <a:t> — this subsystem sets limits on input/output access to and from block devices such as physical drives (disk, solid state, USB, etc.). </a:t>
            </a:r>
          </a:p>
          <a:p>
            <a:r>
              <a:rPr lang="en-US" dirty="0" err="1"/>
              <a:t>cpu</a:t>
            </a:r>
            <a:r>
              <a:rPr lang="en-US" dirty="0"/>
              <a:t> — this subsystem uses the scheduler to provide </a:t>
            </a:r>
            <a:r>
              <a:rPr lang="en-US" dirty="0" err="1"/>
              <a:t>cgroup</a:t>
            </a:r>
            <a:r>
              <a:rPr lang="en-US" dirty="0"/>
              <a:t> tasks access to the CPU. </a:t>
            </a:r>
          </a:p>
          <a:p>
            <a:r>
              <a:rPr lang="en-US" dirty="0" err="1"/>
              <a:t>cpuacct</a:t>
            </a:r>
            <a:r>
              <a:rPr lang="en-US" dirty="0"/>
              <a:t> — this subsystem generates automatic reports on CPU resources used by tasks in a </a:t>
            </a:r>
            <a:r>
              <a:rPr lang="en-US" dirty="0" err="1"/>
              <a:t>cgroup</a:t>
            </a:r>
            <a:r>
              <a:rPr lang="en-US" dirty="0"/>
              <a:t>. </a:t>
            </a:r>
          </a:p>
          <a:p>
            <a:r>
              <a:rPr lang="en-US" dirty="0" err="1"/>
              <a:t>cpuset</a:t>
            </a:r>
            <a:r>
              <a:rPr lang="en-US" dirty="0"/>
              <a:t> — this subsystem assigns individual CPUs (on a multicore system) and memory nodes to tasks in a </a:t>
            </a:r>
            <a:r>
              <a:rPr lang="en-US" dirty="0" err="1"/>
              <a:t>cgroup</a:t>
            </a:r>
            <a:r>
              <a:rPr lang="en-US" dirty="0"/>
              <a:t>. </a:t>
            </a:r>
          </a:p>
          <a:p>
            <a:r>
              <a:rPr lang="en-US" dirty="0"/>
              <a:t>devices — this subsystem allows or denies access to devices by tasks in a </a:t>
            </a:r>
            <a:r>
              <a:rPr lang="en-US" dirty="0" err="1"/>
              <a:t>cgroup</a:t>
            </a:r>
            <a:r>
              <a:rPr lang="en-US" dirty="0"/>
              <a:t>. </a:t>
            </a:r>
          </a:p>
          <a:p>
            <a:r>
              <a:rPr lang="en-US" dirty="0"/>
              <a:t>freezer — this subsystem suspends or resumes tasks in a </a:t>
            </a:r>
            <a:r>
              <a:rPr lang="en-US" dirty="0" err="1"/>
              <a:t>cgroup</a:t>
            </a:r>
            <a:r>
              <a:rPr lang="en-US" dirty="0"/>
              <a:t>. </a:t>
            </a:r>
          </a:p>
          <a:p>
            <a:r>
              <a:rPr lang="en-US" dirty="0"/>
              <a:t>memory — this subsystem sets limits on memory use by tasks in a </a:t>
            </a:r>
            <a:r>
              <a:rPr lang="en-US" dirty="0" err="1"/>
              <a:t>cgroup</a:t>
            </a:r>
            <a:r>
              <a:rPr lang="en-US" dirty="0"/>
              <a:t>, and generates automatic reports on memory resources used by those tasks. </a:t>
            </a:r>
          </a:p>
          <a:p>
            <a:r>
              <a:rPr lang="en-US" dirty="0" err="1"/>
              <a:t>net_cls</a:t>
            </a:r>
            <a:r>
              <a:rPr lang="en-US" dirty="0"/>
              <a:t> — this subsystem tags network packets with a class identifier (</a:t>
            </a:r>
            <a:r>
              <a:rPr lang="en-US" dirty="0" err="1"/>
              <a:t>classid</a:t>
            </a:r>
            <a:r>
              <a:rPr lang="en-US" dirty="0"/>
              <a:t>) that allows the Linux traffic controller (</a:t>
            </a:r>
            <a:r>
              <a:rPr lang="en-US" dirty="0" err="1"/>
              <a:t>tc</a:t>
            </a:r>
            <a:r>
              <a:rPr lang="en-US" dirty="0"/>
              <a:t>) to identify packets originating from a particular </a:t>
            </a:r>
            <a:r>
              <a:rPr lang="en-US" dirty="0" err="1"/>
              <a:t>cgroup</a:t>
            </a:r>
            <a:r>
              <a:rPr lang="en-US" dirty="0"/>
              <a:t> task. </a:t>
            </a:r>
          </a:p>
          <a:p>
            <a:r>
              <a:rPr lang="en-US" dirty="0" err="1"/>
              <a:t>net_prio</a:t>
            </a:r>
            <a:r>
              <a:rPr lang="en-US" dirty="0"/>
              <a:t> — this subsystem provides a way to dynamically set the priority of network traffic per network interface. </a:t>
            </a:r>
          </a:p>
          <a:p>
            <a:r>
              <a:rPr lang="en-US" dirty="0"/>
              <a:t>ns — the </a:t>
            </a:r>
            <a:r>
              <a:rPr lang="en-US" i="1" dirty="0"/>
              <a:t>namespace</a:t>
            </a:r>
            <a:r>
              <a:rPr lang="en-US" dirty="0"/>
              <a:t> subsystem</a:t>
            </a:r>
          </a:p>
          <a:p>
            <a:r>
              <a:rPr lang="en-US" dirty="0"/>
              <a:t/>
            </a:r>
            <a:br>
              <a:rPr lang="en-US" dirty="0"/>
            </a:br>
            <a:endParaRPr lang="en-US" dirty="0">
              <a:effectLst/>
            </a:endParaRPr>
          </a:p>
        </p:txBody>
      </p:sp>
    </p:spTree>
    <p:extLst>
      <p:ext uri="{BB962C8B-B14F-4D97-AF65-F5344CB8AC3E}">
        <p14:creationId xmlns:p14="http://schemas.microsoft.com/office/powerpoint/2010/main" val="4457717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3" name="Content Placeholder 2"/>
          <p:cNvSpPr>
            <a:spLocks noGrp="1"/>
          </p:cNvSpPr>
          <p:nvPr>
            <p:ph idx="1"/>
          </p:nvPr>
        </p:nvSpPr>
        <p:spPr/>
        <p:txBody>
          <a:bodyPr/>
          <a:lstStyle/>
          <a:p>
            <a:r>
              <a:rPr lang="en-US" dirty="0" smtClean="0"/>
              <a:t>Precisely Defined</a:t>
            </a:r>
          </a:p>
          <a:p>
            <a:r>
              <a:rPr lang="en-US" dirty="0" smtClean="0"/>
              <a:t>Auditable</a:t>
            </a:r>
          </a:p>
          <a:p>
            <a:r>
              <a:rPr lang="en-US" dirty="0" smtClean="0"/>
              <a:t>Controllable</a:t>
            </a:r>
          </a:p>
          <a:p>
            <a:r>
              <a:rPr lang="en-US" dirty="0" smtClean="0"/>
              <a:t>Reproducible</a:t>
            </a:r>
          </a:p>
          <a:p>
            <a:r>
              <a:rPr lang="en-US" dirty="0" smtClean="0"/>
              <a:t>Predictable</a:t>
            </a:r>
          </a:p>
          <a:p>
            <a:r>
              <a:rPr lang="en-US" dirty="0" smtClean="0"/>
              <a:t>Executable Documentation (!!!!!!)</a:t>
            </a:r>
          </a:p>
          <a:p>
            <a:endParaRPr lang="en-US" dirty="0" smtClean="0"/>
          </a:p>
          <a:p>
            <a:pPr marL="0" indent="0">
              <a:buNone/>
            </a:pPr>
            <a:endParaRPr lang="en-US" dirty="0"/>
          </a:p>
        </p:txBody>
      </p:sp>
    </p:spTree>
    <p:extLst>
      <p:ext uri="{BB962C8B-B14F-4D97-AF65-F5344CB8AC3E}">
        <p14:creationId xmlns:p14="http://schemas.microsoft.com/office/powerpoint/2010/main" val="11711290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Defined Defined Infrastructure</a:t>
            </a:r>
            <a:endParaRPr lang="en-US" dirty="0"/>
          </a:p>
        </p:txBody>
      </p:sp>
      <p:sp>
        <p:nvSpPr>
          <p:cNvPr id="3" name="Content Placeholder 2"/>
          <p:cNvSpPr>
            <a:spLocks noGrp="1"/>
          </p:cNvSpPr>
          <p:nvPr>
            <p:ph idx="1"/>
          </p:nvPr>
        </p:nvSpPr>
        <p:spPr/>
        <p:txBody>
          <a:bodyPr/>
          <a:lstStyle/>
          <a:p>
            <a:r>
              <a:rPr lang="en-US" dirty="0" smtClean="0"/>
              <a:t>SDIM: Machine Configuration (Virtualization, Chef &amp; Puppet), AWS, </a:t>
            </a:r>
            <a:r>
              <a:rPr lang="en-US" dirty="0" err="1" smtClean="0"/>
              <a:t>VMWare</a:t>
            </a:r>
            <a:r>
              <a:rPr lang="en-US" dirty="0" smtClean="0"/>
              <a:t> &amp; </a:t>
            </a:r>
            <a:r>
              <a:rPr lang="en-US" dirty="0" err="1" smtClean="0"/>
              <a:t>OpenStack</a:t>
            </a:r>
            <a:endParaRPr lang="en-US" dirty="0" smtClean="0"/>
          </a:p>
          <a:p>
            <a:r>
              <a:rPr lang="en-US" dirty="0" smtClean="0"/>
              <a:t>SDN: Software Defined Networking</a:t>
            </a:r>
          </a:p>
          <a:p>
            <a:r>
              <a:rPr lang="en-US" dirty="0" smtClean="0"/>
              <a:t>SDS: Software Defined Storage</a:t>
            </a:r>
          </a:p>
          <a:p>
            <a:r>
              <a:rPr lang="en-US" dirty="0" smtClean="0"/>
              <a:t>Software Defined Application Security?</a:t>
            </a:r>
            <a:endParaRPr lang="en-US" dirty="0"/>
          </a:p>
        </p:txBody>
      </p:sp>
    </p:spTree>
    <p:extLst>
      <p:ext uri="{BB962C8B-B14F-4D97-AF65-F5344CB8AC3E}">
        <p14:creationId xmlns:p14="http://schemas.microsoft.com/office/powerpoint/2010/main" val="182996863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Vagrant</a:t>
            </a:r>
            <a:endParaRPr lang="en-US" dirty="0"/>
          </a:p>
        </p:txBody>
      </p:sp>
      <p:sp>
        <p:nvSpPr>
          <p:cNvPr id="3" name="Content Placeholder 2"/>
          <p:cNvSpPr>
            <a:spLocks noGrp="1"/>
          </p:cNvSpPr>
          <p:nvPr>
            <p:ph idx="1"/>
          </p:nvPr>
        </p:nvSpPr>
        <p:spPr/>
        <p:txBody>
          <a:bodyPr/>
          <a:lstStyle/>
          <a:p>
            <a:r>
              <a:rPr lang="en-US" dirty="0" smtClean="0"/>
              <a:t>Development Environments</a:t>
            </a:r>
          </a:p>
          <a:p>
            <a:r>
              <a:rPr lang="en-US" dirty="0" smtClean="0"/>
              <a:t>Up to Production</a:t>
            </a:r>
          </a:p>
          <a:p>
            <a:r>
              <a:rPr lang="en-US" dirty="0" smtClean="0"/>
              <a:t>Customize Virtual Machines</a:t>
            </a:r>
          </a:p>
          <a:p>
            <a:r>
              <a:rPr lang="en-US" dirty="0" smtClean="0"/>
              <a:t>Providers and Provisioners</a:t>
            </a:r>
          </a:p>
          <a:p>
            <a:r>
              <a:rPr lang="en-US" dirty="0" smtClean="0"/>
              <a:t>Packer and Atlas</a:t>
            </a:r>
          </a:p>
          <a:p>
            <a:r>
              <a:rPr lang="en-US" dirty="0" smtClean="0"/>
              <a:t>Infrastructure as Code</a:t>
            </a:r>
          </a:p>
          <a:p>
            <a:pPr marL="0" indent="0">
              <a:buNone/>
            </a:pPr>
            <a:endParaRPr lang="en-US" dirty="0" smtClean="0"/>
          </a:p>
          <a:p>
            <a:endParaRPr lang="en-US" dirty="0"/>
          </a:p>
        </p:txBody>
      </p:sp>
    </p:spTree>
    <p:extLst>
      <p:ext uri="{BB962C8B-B14F-4D97-AF65-F5344CB8AC3E}">
        <p14:creationId xmlns:p14="http://schemas.microsoft.com/office/powerpoint/2010/main" val="192823114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30 at 1.58.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00"/>
            <a:ext cx="9144000" cy="6338716"/>
          </a:xfrm>
          <a:prstGeom prst="rect">
            <a:avLst/>
          </a:prstGeom>
        </p:spPr>
      </p:pic>
    </p:spTree>
    <p:extLst>
      <p:ext uri="{BB962C8B-B14F-4D97-AF65-F5344CB8AC3E}">
        <p14:creationId xmlns:p14="http://schemas.microsoft.com/office/powerpoint/2010/main" val="4842728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a:t>
            </a:r>
            <a:r>
              <a:rPr lang="en-US" dirty="0" err="1" smtClean="0"/>
              <a:t>Fundamentials</a:t>
            </a:r>
            <a:r>
              <a:rPr lang="en-US" dirty="0" smtClean="0"/>
              <a:t>: </a:t>
            </a:r>
            <a:r>
              <a:rPr lang="en-US" dirty="0" err="1" smtClean="0"/>
              <a:t>Dockerfile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FROM: Base image</a:t>
            </a:r>
          </a:p>
          <a:p>
            <a:r>
              <a:rPr lang="en-US" dirty="0" smtClean="0"/>
              <a:t>MAINTAINER: Author name</a:t>
            </a:r>
          </a:p>
          <a:p>
            <a:r>
              <a:rPr lang="en-US" dirty="0" smtClean="0"/>
              <a:t>RUN: Execute a shell or exec command on top of existing image </a:t>
            </a:r>
          </a:p>
          <a:p>
            <a:r>
              <a:rPr lang="en-US" dirty="0" smtClean="0"/>
              <a:t>ADD/COPY: Copy files from a URL or local area to container path</a:t>
            </a:r>
          </a:p>
          <a:p>
            <a:r>
              <a:rPr lang="en-US" dirty="0" smtClean="0"/>
              <a:t>EXPOSE: Open ports for listening</a:t>
            </a:r>
          </a:p>
          <a:p>
            <a:r>
              <a:rPr lang="en-US" dirty="0" smtClean="0"/>
              <a:t>CMD/ENTRYPOINT: What the container runs</a:t>
            </a:r>
          </a:p>
          <a:p>
            <a:r>
              <a:rPr lang="en-US" dirty="0" smtClean="0"/>
              <a:t>VOLUME: Storage area, files or folders created, mutable</a:t>
            </a:r>
          </a:p>
          <a:p>
            <a:r>
              <a:rPr lang="en-US" dirty="0" smtClean="0"/>
              <a:t>USER: Run as non-root user</a:t>
            </a:r>
          </a:p>
          <a:p>
            <a:r>
              <a:rPr lang="en-US" dirty="0" smtClean="0"/>
              <a:t>WORKDIR: Path for commands</a:t>
            </a:r>
            <a:endParaRPr lang="en-US" dirty="0"/>
          </a:p>
        </p:txBody>
      </p:sp>
    </p:spTree>
    <p:extLst>
      <p:ext uri="{BB962C8B-B14F-4D97-AF65-F5344CB8AC3E}">
        <p14:creationId xmlns:p14="http://schemas.microsoft.com/office/powerpoint/2010/main" val="1824850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t>Anatomy of a Control</a:t>
            </a:r>
            <a:endParaRPr lang="en-US" dirty="0"/>
          </a:p>
        </p:txBody>
      </p:sp>
      <p:pic>
        <p:nvPicPr>
          <p:cNvPr id="4" name="Picture 3" descr="Screen Shot 2013-12-02 at 10.50.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810205"/>
            <a:ext cx="4489665" cy="6047794"/>
          </a:xfrm>
          <a:prstGeom prst="rect">
            <a:avLst/>
          </a:prstGeom>
        </p:spPr>
      </p:pic>
    </p:spTree>
    <p:extLst>
      <p:ext uri="{BB962C8B-B14F-4D97-AF65-F5344CB8AC3E}">
        <p14:creationId xmlns:p14="http://schemas.microsoft.com/office/powerpoint/2010/main" val="602558005"/>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a:t>
            </a:r>
            <a:r>
              <a:rPr lang="en-US" dirty="0" err="1" smtClean="0"/>
              <a:t>Fundamentials</a:t>
            </a:r>
            <a:r>
              <a:rPr lang="en-US" dirty="0" smtClean="0"/>
              <a:t>: </a:t>
            </a:r>
            <a:r>
              <a:rPr lang="en-US" dirty="0" err="1" smtClean="0"/>
              <a:t>DockerHub</a:t>
            </a:r>
            <a:endParaRPr lang="en-US" dirty="0"/>
          </a:p>
        </p:txBody>
      </p:sp>
      <p:sp>
        <p:nvSpPr>
          <p:cNvPr id="3" name="Content Placeholder 2"/>
          <p:cNvSpPr>
            <a:spLocks noGrp="1"/>
          </p:cNvSpPr>
          <p:nvPr>
            <p:ph idx="1"/>
          </p:nvPr>
        </p:nvSpPr>
        <p:spPr/>
        <p:txBody>
          <a:bodyPr>
            <a:normAutofit/>
          </a:bodyPr>
          <a:lstStyle/>
          <a:p>
            <a:r>
              <a:rPr lang="en-US" dirty="0" smtClean="0"/>
              <a:t>Repositories and images</a:t>
            </a:r>
          </a:p>
          <a:p>
            <a:r>
              <a:rPr lang="en-US" dirty="0" smtClean="0"/>
              <a:t>Operating systems and applications</a:t>
            </a:r>
          </a:p>
          <a:p>
            <a:r>
              <a:rPr lang="en-US" dirty="0" smtClean="0"/>
              <a:t>Instructions on Use</a:t>
            </a:r>
          </a:p>
          <a:p>
            <a:r>
              <a:rPr lang="en-US" dirty="0" smtClean="0"/>
              <a:t>Link to image manifest, history, and development repository (</a:t>
            </a:r>
            <a:r>
              <a:rPr lang="en-US" dirty="0" err="1" smtClean="0"/>
              <a:t>GitHub</a:t>
            </a:r>
            <a:r>
              <a:rPr lang="en-US" dirty="0" smtClean="0"/>
              <a:t>)</a:t>
            </a:r>
          </a:p>
        </p:txBody>
      </p:sp>
    </p:spTree>
    <p:extLst>
      <p:ext uri="{BB962C8B-B14F-4D97-AF65-F5344CB8AC3E}">
        <p14:creationId xmlns:p14="http://schemas.microsoft.com/office/powerpoint/2010/main" val="259505326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03 at 7.33.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100"/>
            <a:ext cx="9144000" cy="4734080"/>
          </a:xfrm>
          <a:prstGeom prst="rect">
            <a:avLst/>
          </a:prstGeom>
        </p:spPr>
      </p:pic>
    </p:spTree>
    <p:extLst>
      <p:ext uri="{BB962C8B-B14F-4D97-AF65-F5344CB8AC3E}">
        <p14:creationId xmlns:p14="http://schemas.microsoft.com/office/powerpoint/2010/main" val="248310595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3 at 7.37.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0400"/>
            <a:ext cx="9144000" cy="2975429"/>
          </a:xfrm>
          <a:prstGeom prst="rect">
            <a:avLst/>
          </a:prstGeom>
        </p:spPr>
      </p:pic>
    </p:spTree>
    <p:extLst>
      <p:ext uri="{BB962C8B-B14F-4D97-AF65-F5344CB8AC3E}">
        <p14:creationId xmlns:p14="http://schemas.microsoft.com/office/powerpoint/2010/main" val="417554176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9-03 at 7.42.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0"/>
            <a:ext cx="9144000" cy="5837544"/>
          </a:xfrm>
          <a:prstGeom prst="rect">
            <a:avLst/>
          </a:prstGeom>
        </p:spPr>
      </p:pic>
    </p:spTree>
    <p:extLst>
      <p:ext uri="{BB962C8B-B14F-4D97-AF65-F5344CB8AC3E}">
        <p14:creationId xmlns:p14="http://schemas.microsoft.com/office/powerpoint/2010/main" val="270541646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Security</a:t>
            </a:r>
            <a:endParaRPr lang="en-US" dirty="0"/>
          </a:p>
        </p:txBody>
      </p:sp>
      <p:sp>
        <p:nvSpPr>
          <p:cNvPr id="3" name="Content Placeholder 2"/>
          <p:cNvSpPr>
            <a:spLocks noGrp="1"/>
          </p:cNvSpPr>
          <p:nvPr>
            <p:ph idx="1"/>
          </p:nvPr>
        </p:nvSpPr>
        <p:spPr/>
        <p:txBody>
          <a:bodyPr/>
          <a:lstStyle/>
          <a:p>
            <a:r>
              <a:rPr lang="en-US" dirty="0" err="1" smtClean="0"/>
              <a:t>Microservies</a:t>
            </a:r>
            <a:endParaRPr lang="en-US" dirty="0" smtClean="0"/>
          </a:p>
          <a:p>
            <a:r>
              <a:rPr lang="en-US" dirty="0" smtClean="0"/>
              <a:t>Security Architecture vs. </a:t>
            </a:r>
            <a:r>
              <a:rPr lang="en-US" dirty="0" err="1" smtClean="0"/>
              <a:t>Networkgin</a:t>
            </a:r>
            <a:endParaRPr lang="en-US" dirty="0" smtClean="0"/>
          </a:p>
          <a:p>
            <a:r>
              <a:rPr lang="en-US" dirty="0" smtClean="0"/>
              <a:t>Application and service based</a:t>
            </a:r>
            <a:endParaRPr lang="en-US" dirty="0"/>
          </a:p>
        </p:txBody>
      </p:sp>
    </p:spTree>
    <p:extLst>
      <p:ext uri="{BB962C8B-B14F-4D97-AF65-F5344CB8AC3E}">
        <p14:creationId xmlns:p14="http://schemas.microsoft.com/office/powerpoint/2010/main" val="231597399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#Microservices</a:t>
            </a:r>
          </a:p>
          <a:p>
            <a:r>
              <a:rPr lang="en-US" dirty="0" smtClean="0"/>
              <a:t>-Loosely coupled</a:t>
            </a:r>
          </a:p>
          <a:p>
            <a:r>
              <a:rPr lang="en-US" dirty="0" smtClean="0"/>
              <a:t>-Limited footprint</a:t>
            </a:r>
          </a:p>
          <a:p>
            <a:r>
              <a:rPr lang="en-US" dirty="0" smtClean="0"/>
              <a:t>Docker security model</a:t>
            </a:r>
          </a:p>
          <a:p>
            <a:r>
              <a:rPr lang="en-US" dirty="0" smtClean="0"/>
              <a:t>Application level security</a:t>
            </a:r>
            <a:endParaRPr lang="en-US" dirty="0"/>
          </a:p>
        </p:txBody>
      </p:sp>
    </p:spTree>
    <p:extLst>
      <p:ext uri="{BB962C8B-B14F-4D97-AF65-F5344CB8AC3E}">
        <p14:creationId xmlns:p14="http://schemas.microsoft.com/office/powerpoint/2010/main" val="19973165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ere possible.</a:t>
            </a:r>
          </a:p>
          <a:p>
            <a:r>
              <a:rPr lang="en-US" dirty="0" smtClean="0"/>
              <a:t>By contrast, our </a:t>
            </a:r>
            <a:r>
              <a:rPr lang="en-US" dirty="0" err="1" smtClean="0"/>
              <a:t>Identidock</a:t>
            </a:r>
            <a:r>
              <a:rPr lang="en-US" dirty="0" smtClean="0"/>
              <a:t> application has a Python web application talking to a JavaScript service and a C key-value store across 3 containers. Later on in the book, we will see how to plug-in more microservices to </a:t>
            </a:r>
            <a:r>
              <a:rPr lang="en-US" dirty="0" err="1" smtClean="0"/>
              <a:t>Identidock</a:t>
            </a:r>
            <a:r>
              <a:rPr lang="en-US" dirty="0" smtClean="0"/>
              <a:t> with very little work, including a reverse-proxy in Chapter 9 and a monitoring and logging solution in Chapter 10.</a:t>
            </a:r>
            <a:endParaRPr lang="en-US" dirty="0"/>
          </a:p>
        </p:txBody>
      </p:sp>
    </p:spTree>
    <p:extLst>
      <p:ext uri="{BB962C8B-B14F-4D97-AF65-F5344CB8AC3E}">
        <p14:creationId xmlns:p14="http://schemas.microsoft.com/office/powerpoint/2010/main" val="258826539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Stack</a:t>
            </a:r>
            <a:endParaRPr lang="en-US" dirty="0"/>
          </a:p>
        </p:txBody>
      </p:sp>
      <p:sp>
        <p:nvSpPr>
          <p:cNvPr id="3" name="Content Placeholder 2"/>
          <p:cNvSpPr>
            <a:spLocks noGrp="1"/>
          </p:cNvSpPr>
          <p:nvPr>
            <p:ph idx="1"/>
          </p:nvPr>
        </p:nvSpPr>
        <p:spPr/>
        <p:txBody>
          <a:bodyPr/>
          <a:lstStyle/>
          <a:p>
            <a:r>
              <a:rPr lang="en-US" dirty="0" smtClean="0"/>
              <a:t>Remove dependencies</a:t>
            </a:r>
          </a:p>
          <a:p>
            <a:r>
              <a:rPr lang="en-US" dirty="0" smtClean="0"/>
              <a:t>Minimal OS: CoreOS, Atomic, Rancher (5 </a:t>
            </a:r>
            <a:r>
              <a:rPr lang="en-US" dirty="0" err="1" smtClean="0"/>
              <a:t>bm</a:t>
            </a:r>
            <a:r>
              <a:rPr lang="en-US" dirty="0" smtClean="0"/>
              <a:t>)</a:t>
            </a:r>
          </a:p>
          <a:p>
            <a:r>
              <a:rPr lang="en-US" dirty="0" smtClean="0"/>
              <a:t>Minimal container: Alpine (alternative C library)</a:t>
            </a:r>
          </a:p>
          <a:p>
            <a:r>
              <a:rPr lang="en-US" dirty="0" smtClean="0"/>
              <a:t>Performance, security, and usability</a:t>
            </a:r>
            <a:endParaRPr lang="en-US" dirty="0"/>
          </a:p>
        </p:txBody>
      </p:sp>
    </p:spTree>
    <p:extLst>
      <p:ext uri="{BB962C8B-B14F-4D97-AF65-F5344CB8AC3E}">
        <p14:creationId xmlns:p14="http://schemas.microsoft.com/office/powerpoint/2010/main" val="3754831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Disposable Infrastructure</a:t>
            </a:r>
            <a:endParaRPr lang="en-US" dirty="0"/>
          </a:p>
        </p:txBody>
      </p:sp>
      <p:sp>
        <p:nvSpPr>
          <p:cNvPr id="3" name="Content Placeholder 2"/>
          <p:cNvSpPr>
            <a:spLocks noGrp="1"/>
          </p:cNvSpPr>
          <p:nvPr>
            <p:ph idx="1"/>
          </p:nvPr>
        </p:nvSpPr>
        <p:spPr/>
        <p:txBody>
          <a:bodyPr/>
          <a:lstStyle/>
          <a:p>
            <a:r>
              <a:rPr lang="en-US" dirty="0" smtClean="0"/>
              <a:t>Immutability</a:t>
            </a:r>
          </a:p>
          <a:p>
            <a:r>
              <a:rPr lang="en-US" dirty="0" smtClean="0"/>
              <a:t>-Rebuild rather than fix</a:t>
            </a:r>
          </a:p>
          <a:p>
            <a:r>
              <a:rPr lang="en-US" dirty="0" smtClean="0"/>
              <a:t>-Cows vs. pets</a:t>
            </a:r>
          </a:p>
          <a:p>
            <a:r>
              <a:rPr lang="en-US" dirty="0" smtClean="0"/>
              <a:t>-Scalability</a:t>
            </a:r>
          </a:p>
          <a:p>
            <a:r>
              <a:rPr lang="en-US" dirty="0" smtClean="0"/>
              <a:t>-Resilience</a:t>
            </a:r>
          </a:p>
          <a:p>
            <a:r>
              <a:rPr lang="en-US" dirty="0" smtClean="0"/>
              <a:t>-"Golden image”</a:t>
            </a:r>
          </a:p>
          <a:p>
            <a:r>
              <a:rPr lang="en-US" dirty="0" smtClean="0"/>
              <a:t>Configuration drift</a:t>
            </a:r>
            <a:endParaRPr lang="en-US" dirty="0"/>
          </a:p>
        </p:txBody>
      </p:sp>
    </p:spTree>
    <p:extLst>
      <p:ext uri="{BB962C8B-B14F-4D97-AF65-F5344CB8AC3E}">
        <p14:creationId xmlns:p14="http://schemas.microsoft.com/office/powerpoint/2010/main" val="28846385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Orchestration	</a:t>
            </a:r>
            <a:endParaRPr lang="en-US" dirty="0"/>
          </a:p>
        </p:txBody>
      </p:sp>
      <p:sp>
        <p:nvSpPr>
          <p:cNvPr id="3" name="Content Placeholder 2"/>
          <p:cNvSpPr>
            <a:spLocks noGrp="1"/>
          </p:cNvSpPr>
          <p:nvPr>
            <p:ph idx="1"/>
          </p:nvPr>
        </p:nvSpPr>
        <p:spPr/>
        <p:txBody>
          <a:bodyPr/>
          <a:lstStyle/>
          <a:p>
            <a:r>
              <a:rPr lang="en-US" dirty="0" err="1" smtClean="0"/>
              <a:t>Kubernetes</a:t>
            </a:r>
            <a:endParaRPr lang="en-US" dirty="0" smtClean="0"/>
          </a:p>
          <a:p>
            <a:r>
              <a:rPr lang="en-US" dirty="0" smtClean="0"/>
              <a:t>Heat</a:t>
            </a:r>
          </a:p>
          <a:p>
            <a:r>
              <a:rPr lang="en-US" dirty="0" smtClean="0"/>
              <a:t>Fleet</a:t>
            </a:r>
          </a:p>
          <a:p>
            <a:r>
              <a:rPr lang="en-US" dirty="0" smtClean="0"/>
              <a:t>TOSCA</a:t>
            </a:r>
          </a:p>
          <a:p>
            <a:r>
              <a:rPr lang="en-US" dirty="0" err="1" smtClean="0"/>
              <a:t>MaestroNG</a:t>
            </a:r>
            <a:endParaRPr lang="en-US" dirty="0" smtClean="0"/>
          </a:p>
          <a:p>
            <a:r>
              <a:rPr lang="en-US" dirty="0" smtClean="0"/>
              <a:t>Fig/Docker Compose</a:t>
            </a:r>
            <a:endParaRPr lang="en-US" dirty="0"/>
          </a:p>
        </p:txBody>
      </p:sp>
    </p:spTree>
    <p:extLst>
      <p:ext uri="{BB962C8B-B14F-4D97-AF65-F5344CB8AC3E}">
        <p14:creationId xmlns:p14="http://schemas.microsoft.com/office/powerpoint/2010/main" val="412343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t>Anatomy of a Control</a:t>
            </a:r>
            <a:endParaRPr lang="en-US" dirty="0"/>
          </a:p>
        </p:txBody>
      </p:sp>
      <p:pic>
        <p:nvPicPr>
          <p:cNvPr id="4" name="Picture 3" descr="Screen Shot 2013-12-02 at 10.5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766410"/>
            <a:ext cx="5748618" cy="6091590"/>
          </a:xfrm>
          <a:prstGeom prst="rect">
            <a:avLst/>
          </a:prstGeom>
        </p:spPr>
      </p:pic>
    </p:spTree>
    <p:extLst>
      <p:ext uri="{BB962C8B-B14F-4D97-AF65-F5344CB8AC3E}">
        <p14:creationId xmlns:p14="http://schemas.microsoft.com/office/powerpoint/2010/main" val="138489998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Orchestration	</a:t>
            </a:r>
            <a:endParaRPr lang="en-US" dirty="0"/>
          </a:p>
        </p:txBody>
      </p:sp>
      <p:sp>
        <p:nvSpPr>
          <p:cNvPr id="3" name="Content Placeholder 2"/>
          <p:cNvSpPr>
            <a:spLocks noGrp="1"/>
          </p:cNvSpPr>
          <p:nvPr>
            <p:ph idx="1"/>
          </p:nvPr>
        </p:nvSpPr>
        <p:spPr/>
        <p:txBody>
          <a:bodyPr/>
          <a:lstStyle/>
          <a:p>
            <a:r>
              <a:rPr lang="en-US" dirty="0" smtClean="0"/>
              <a:t>Docker Compose </a:t>
            </a:r>
            <a:endParaRPr lang="en-US" dirty="0"/>
          </a:p>
          <a:p>
            <a:r>
              <a:rPr lang="en-US" dirty="0" smtClean="0"/>
              <a:t>Vagrant</a:t>
            </a:r>
            <a:endParaRPr lang="en-US" dirty="0" smtClean="0"/>
          </a:p>
          <a:p>
            <a:pPr marL="0" indent="0">
              <a:buNone/>
            </a:pPr>
            <a:endParaRPr lang="en-US" dirty="0" smtClean="0"/>
          </a:p>
        </p:txBody>
      </p:sp>
    </p:spTree>
    <p:extLst>
      <p:ext uri="{BB962C8B-B14F-4D97-AF65-F5344CB8AC3E}">
        <p14:creationId xmlns:p14="http://schemas.microsoft.com/office/powerpoint/2010/main" val="28929262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Continuous Integration</a:t>
            </a:r>
            <a:endParaRPr lang="en-US" sz="8000" dirty="0"/>
          </a:p>
        </p:txBody>
      </p:sp>
    </p:spTree>
    <p:extLst>
      <p:ext uri="{BB962C8B-B14F-4D97-AF65-F5344CB8AC3E}">
        <p14:creationId xmlns:p14="http://schemas.microsoft.com/office/powerpoint/2010/main" val="42766552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7000" y="423330"/>
            <a:ext cx="8879504" cy="6858000"/>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t>Pipeline</a:t>
            </a:r>
            <a:r>
              <a:rPr lang="en-US" dirty="0" smtClean="0"/>
              <a:t>	</a:t>
            </a:r>
            <a:endParaRPr lang="en-US" dirty="0"/>
          </a:p>
        </p:txBody>
      </p:sp>
    </p:spTree>
    <p:extLst>
      <p:ext uri="{BB962C8B-B14F-4D97-AF65-F5344CB8AC3E}">
        <p14:creationId xmlns:p14="http://schemas.microsoft.com/office/powerpoint/2010/main" val="180073326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r>
              <a:rPr lang="en-US" dirty="0" smtClean="0"/>
              <a:t>Jenkins</a:t>
            </a:r>
          </a:p>
          <a:p>
            <a:r>
              <a:rPr lang="en-US" dirty="0" smtClean="0"/>
              <a:t>-Compose Pipeline</a:t>
            </a:r>
          </a:p>
          <a:p>
            <a:r>
              <a:rPr lang="en-US" dirty="0" smtClean="0"/>
              <a:t>-Automation</a:t>
            </a:r>
          </a:p>
          <a:p>
            <a:r>
              <a:rPr lang="en-US" dirty="0" smtClean="0"/>
              <a:t>-Plugins</a:t>
            </a:r>
          </a:p>
          <a:p>
            <a:r>
              <a:rPr lang="en-US" dirty="0" smtClean="0"/>
              <a:t>-Communication</a:t>
            </a:r>
          </a:p>
          <a:p>
            <a:r>
              <a:rPr lang="en-US" dirty="0" smtClean="0"/>
              <a:t>-Auditing</a:t>
            </a:r>
            <a:endParaRPr lang="en-US" dirty="0"/>
          </a:p>
        </p:txBody>
      </p:sp>
    </p:spTree>
    <p:extLst>
      <p:ext uri="{BB962C8B-B14F-4D97-AF65-F5344CB8AC3E}">
        <p14:creationId xmlns:p14="http://schemas.microsoft.com/office/powerpoint/2010/main" val="144567411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Pipleline</a:t>
            </a:r>
            <a:endParaRPr lang="en-US" dirty="0"/>
          </a:p>
        </p:txBody>
      </p:sp>
      <p:sp>
        <p:nvSpPr>
          <p:cNvPr id="3" name="Content Placeholder 2"/>
          <p:cNvSpPr>
            <a:spLocks noGrp="1"/>
          </p:cNvSpPr>
          <p:nvPr>
            <p:ph idx="1"/>
          </p:nvPr>
        </p:nvSpPr>
        <p:spPr/>
        <p:txBody>
          <a:bodyPr/>
          <a:lstStyle/>
          <a:p>
            <a:r>
              <a:rPr lang="en-US" dirty="0" smtClean="0"/>
              <a:t>Gerrit Trigger</a:t>
            </a:r>
          </a:p>
          <a:p>
            <a:r>
              <a:rPr lang="en-US" dirty="0" err="1" smtClean="0"/>
              <a:t>Phing</a:t>
            </a:r>
            <a:r>
              <a:rPr lang="en-US" dirty="0" smtClean="0"/>
              <a:t> (Static code analysis)</a:t>
            </a:r>
          </a:p>
          <a:p>
            <a:r>
              <a:rPr lang="en-US" dirty="0" smtClean="0"/>
              <a:t>SSH scripts, Platform </a:t>
            </a:r>
            <a:r>
              <a:rPr lang="en-US" dirty="0" err="1" smtClean="0"/>
              <a:t>tools:Drush</a:t>
            </a:r>
            <a:endParaRPr lang="en-US" dirty="0" smtClean="0"/>
          </a:p>
          <a:p>
            <a:r>
              <a:rPr lang="en-US" dirty="0" smtClean="0"/>
              <a:t>Docker image build</a:t>
            </a:r>
          </a:p>
          <a:p>
            <a:r>
              <a:rPr lang="en-US" dirty="0" smtClean="0"/>
              <a:t>Zed Proxy (</a:t>
            </a:r>
            <a:r>
              <a:rPr lang="en-US" dirty="0" err="1" smtClean="0"/>
              <a:t>vuln</a:t>
            </a:r>
            <a:r>
              <a:rPr lang="en-US" dirty="0" smtClean="0"/>
              <a:t>, pen </a:t>
            </a:r>
            <a:r>
              <a:rPr lang="en-US" dirty="0" err="1" smtClean="0"/>
              <a:t>tesint</a:t>
            </a:r>
            <a:r>
              <a:rPr lang="en-US" dirty="0" smtClean="0"/>
              <a:t>)</a:t>
            </a:r>
            <a:endParaRPr lang="en-US" dirty="0"/>
          </a:p>
        </p:txBody>
      </p:sp>
    </p:spTree>
    <p:extLst>
      <p:ext uri="{BB962C8B-B14F-4D97-AF65-F5344CB8AC3E}">
        <p14:creationId xmlns:p14="http://schemas.microsoft.com/office/powerpoint/2010/main" val="135155870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8000" dirty="0" smtClean="0"/>
              <a:t>Monitoring</a:t>
            </a:r>
            <a:endParaRPr lang="en-US" sz="8000" dirty="0"/>
          </a:p>
        </p:txBody>
      </p:sp>
    </p:spTree>
    <p:extLst>
      <p:ext uri="{BB962C8B-B14F-4D97-AF65-F5344CB8AC3E}">
        <p14:creationId xmlns:p14="http://schemas.microsoft.com/office/powerpoint/2010/main" val="3316124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Open Source Monitoring/Metrics</a:t>
            </a:r>
          </a:p>
          <a:p>
            <a:r>
              <a:rPr lang="en-US" dirty="0" smtClean="0"/>
              <a:t>-</a:t>
            </a:r>
            <a:r>
              <a:rPr lang="en-US" dirty="0" err="1" smtClean="0"/>
              <a:t>Monitorama</a:t>
            </a:r>
            <a:endParaRPr lang="en-US" dirty="0" smtClean="0"/>
          </a:p>
          <a:p>
            <a:r>
              <a:rPr lang="en-US" dirty="0" smtClean="0"/>
              <a:t>-Notifications, metrics, awareness</a:t>
            </a:r>
          </a:p>
          <a:p>
            <a:r>
              <a:rPr lang="en-US" dirty="0" smtClean="0"/>
              <a:t>-Security</a:t>
            </a:r>
          </a:p>
          <a:p>
            <a:r>
              <a:rPr lang="en-US" dirty="0" smtClean="0"/>
              <a:t>-ELK (Elasticsearch, Logstash, Kibana)</a:t>
            </a:r>
            <a:endParaRPr lang="en-US" dirty="0"/>
          </a:p>
        </p:txBody>
      </p:sp>
    </p:spTree>
    <p:extLst>
      <p:ext uri="{BB962C8B-B14F-4D97-AF65-F5344CB8AC3E}">
        <p14:creationId xmlns:p14="http://schemas.microsoft.com/office/powerpoint/2010/main" val="329214434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a:t>
            </a:r>
            <a:endParaRPr lang="en-US" dirty="0"/>
          </a:p>
        </p:txBody>
      </p:sp>
      <p:sp>
        <p:nvSpPr>
          <p:cNvPr id="3" name="Content Placeholder 2"/>
          <p:cNvSpPr>
            <a:spLocks noGrp="1"/>
          </p:cNvSpPr>
          <p:nvPr>
            <p:ph idx="1"/>
          </p:nvPr>
        </p:nvSpPr>
        <p:spPr/>
        <p:txBody>
          <a:bodyPr/>
          <a:lstStyle/>
          <a:p>
            <a:r>
              <a:rPr lang="en-US" dirty="0" smtClean="0"/>
              <a:t>Nagios</a:t>
            </a:r>
          </a:p>
          <a:p>
            <a:r>
              <a:rPr lang="en-US" dirty="0" err="1" smtClean="0"/>
              <a:t>Sensu</a:t>
            </a:r>
            <a:endParaRPr lang="en-US" dirty="0" smtClean="0"/>
          </a:p>
          <a:p>
            <a:r>
              <a:rPr lang="en-US" dirty="0" err="1" smtClean="0"/>
              <a:t>CAdvisor</a:t>
            </a:r>
            <a:endParaRPr lang="en-US" dirty="0" smtClean="0"/>
          </a:p>
          <a:p>
            <a:r>
              <a:rPr lang="en-US" dirty="0" err="1" smtClean="0"/>
              <a:t>Promethus</a:t>
            </a:r>
            <a:endParaRPr lang="en-US" dirty="0"/>
          </a:p>
        </p:txBody>
      </p:sp>
    </p:spTree>
    <p:extLst>
      <p:ext uri="{BB962C8B-B14F-4D97-AF65-F5344CB8AC3E}">
        <p14:creationId xmlns:p14="http://schemas.microsoft.com/office/powerpoint/2010/main" val="359309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Prometheus</a:t>
            </a:r>
            <a:endParaRPr lang="en-US" dirty="0"/>
          </a:p>
        </p:txBody>
      </p:sp>
      <p:sp>
        <p:nvSpPr>
          <p:cNvPr id="3" name="Content Placeholder 2"/>
          <p:cNvSpPr>
            <a:spLocks noGrp="1"/>
          </p:cNvSpPr>
          <p:nvPr>
            <p:ph idx="1"/>
          </p:nvPr>
        </p:nvSpPr>
        <p:spPr/>
        <p:txBody>
          <a:bodyPr/>
          <a:lstStyle/>
          <a:p>
            <a:r>
              <a:rPr lang="en-US" dirty="0" smtClean="0"/>
              <a:t>Time series database</a:t>
            </a:r>
          </a:p>
          <a:p>
            <a:r>
              <a:rPr lang="en-US" dirty="0" smtClean="0"/>
              <a:t>Extensions</a:t>
            </a:r>
          </a:p>
          <a:p>
            <a:r>
              <a:rPr lang="en-US" dirty="0" smtClean="0"/>
              <a:t>Visualization and alerts</a:t>
            </a:r>
            <a:endParaRPr lang="en-US" dirty="0"/>
          </a:p>
        </p:txBody>
      </p:sp>
    </p:spTree>
    <p:extLst>
      <p:ext uri="{BB962C8B-B14F-4D97-AF65-F5344CB8AC3E}">
        <p14:creationId xmlns:p14="http://schemas.microsoft.com/office/powerpoint/2010/main" val="29261837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a:t>
            </a:r>
            <a:endParaRPr lang="en-US" dirty="0"/>
          </a:p>
        </p:txBody>
      </p:sp>
      <p:sp>
        <p:nvSpPr>
          <p:cNvPr id="3" name="Content Placeholder 2"/>
          <p:cNvSpPr>
            <a:spLocks noGrp="1"/>
          </p:cNvSpPr>
          <p:nvPr>
            <p:ph idx="1"/>
          </p:nvPr>
        </p:nvSpPr>
        <p:spPr/>
        <p:txBody>
          <a:bodyPr/>
          <a:lstStyle/>
          <a:p>
            <a:r>
              <a:rPr lang="en-US" dirty="0" smtClean="0"/>
              <a:t>Traditional: Computer systems and services, monolithic, static</a:t>
            </a:r>
          </a:p>
          <a:p>
            <a:r>
              <a:rPr lang="en-US" dirty="0" smtClean="0"/>
              <a:t>Next generation: Application systems and services, customized, adaptable, </a:t>
            </a:r>
            <a:endParaRPr lang="en-US" dirty="0"/>
          </a:p>
        </p:txBody>
      </p:sp>
    </p:spTree>
    <p:extLst>
      <p:ext uri="{BB962C8B-B14F-4D97-AF65-F5344CB8AC3E}">
        <p14:creationId xmlns:p14="http://schemas.microsoft.com/office/powerpoint/2010/main" val="2004807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04182"/>
          </a:xfrm>
        </p:spPr>
        <p:txBody>
          <a:bodyPr>
            <a:normAutofit fontScale="90000"/>
          </a:bodyPr>
          <a:lstStyle/>
          <a:p>
            <a:r>
              <a:rPr lang="en-US" dirty="0" smtClean="0"/>
              <a:t>Anatomy of a Control</a:t>
            </a:r>
            <a:endParaRPr lang="en-US" dirty="0"/>
          </a:p>
        </p:txBody>
      </p:sp>
      <p:sp>
        <p:nvSpPr>
          <p:cNvPr id="3" name="Content Placeholder 2"/>
          <p:cNvSpPr>
            <a:spLocks noGrp="1"/>
          </p:cNvSpPr>
          <p:nvPr>
            <p:ph idx="1"/>
          </p:nvPr>
        </p:nvSpPr>
        <p:spPr>
          <a:xfrm>
            <a:off x="457200" y="1611149"/>
            <a:ext cx="8229600" cy="4525963"/>
          </a:xfrm>
        </p:spPr>
        <p:txBody>
          <a:bodyPr/>
          <a:lstStyle/>
          <a:p>
            <a:pPr marL="0" indent="0">
              <a:buNone/>
            </a:pPr>
            <a:endParaRPr lang="en-US" dirty="0" smtClean="0"/>
          </a:p>
          <a:p>
            <a:r>
              <a:rPr lang="en-US" dirty="0" smtClean="0"/>
              <a:t>Control count: from 198 to 267, or 600 to 850</a:t>
            </a:r>
          </a:p>
          <a:p>
            <a:r>
              <a:rPr lang="en-US" dirty="0" smtClean="0"/>
              <a:t>More tailoring guidance, overlays, focus on assurance controls, strategic, privacy</a:t>
            </a:r>
          </a:p>
          <a:p>
            <a:r>
              <a:rPr lang="en-US" dirty="0" smtClean="0"/>
              <a:t>Overlays</a:t>
            </a:r>
            <a:endParaRPr lang="en-US" dirty="0"/>
          </a:p>
        </p:txBody>
      </p:sp>
    </p:spTree>
    <p:extLst>
      <p:ext uri="{BB962C8B-B14F-4D97-AF65-F5344CB8AC3E}">
        <p14:creationId xmlns:p14="http://schemas.microsoft.com/office/powerpoint/2010/main" val="48620632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Communication</a:t>
            </a:r>
            <a:endParaRPr lang="en-US" sz="8000" dirty="0"/>
          </a:p>
        </p:txBody>
      </p:sp>
    </p:spTree>
    <p:extLst>
      <p:ext uri="{BB962C8B-B14F-4D97-AF65-F5344CB8AC3E}">
        <p14:creationId xmlns:p14="http://schemas.microsoft.com/office/powerpoint/2010/main" val="324221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Communications</a:t>
            </a:r>
          </a:p>
          <a:p>
            <a:r>
              <a:rPr lang="en-US" dirty="0" smtClean="0"/>
              <a:t>-Slack</a:t>
            </a:r>
          </a:p>
          <a:p>
            <a:r>
              <a:rPr lang="en-US" dirty="0" smtClean="0"/>
              <a:t>-</a:t>
            </a:r>
            <a:r>
              <a:rPr lang="en-US" dirty="0" err="1" smtClean="0"/>
              <a:t>HipChat</a:t>
            </a:r>
            <a:endParaRPr lang="en-US" dirty="0" smtClean="0"/>
          </a:p>
          <a:p>
            <a:r>
              <a:rPr lang="en-US" dirty="0" smtClean="0"/>
              <a:t>-People and Bots</a:t>
            </a:r>
          </a:p>
          <a:p>
            <a:r>
              <a:rPr lang="en-US" dirty="0" smtClean="0"/>
              <a:t>-Integrations: Jenkins, JIRA, Redmine</a:t>
            </a:r>
          </a:p>
          <a:p>
            <a:r>
              <a:rPr lang="en-US" dirty="0" smtClean="0"/>
              <a:t>-Insight</a:t>
            </a:r>
          </a:p>
          <a:p>
            <a:r>
              <a:rPr lang="en-US" dirty="0" smtClean="0"/>
              <a:t>-Audit</a:t>
            </a:r>
            <a:endParaRPr lang="en-US" dirty="0"/>
          </a:p>
        </p:txBody>
      </p:sp>
    </p:spTree>
    <p:extLst>
      <p:ext uri="{BB962C8B-B14F-4D97-AF65-F5344CB8AC3E}">
        <p14:creationId xmlns:p14="http://schemas.microsoft.com/office/powerpoint/2010/main" val="39234358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GitHub</a:t>
            </a:r>
            <a:endParaRPr lang="en-US" dirty="0" smtClean="0"/>
          </a:p>
          <a:p>
            <a:r>
              <a:rPr lang="en-US" dirty="0" smtClean="0"/>
              <a:t>Threat Exchanges </a:t>
            </a:r>
            <a:endParaRPr lang="en-US" dirty="0"/>
          </a:p>
        </p:txBody>
      </p:sp>
    </p:spTree>
    <p:extLst>
      <p:ext uri="{BB962C8B-B14F-4D97-AF65-F5344CB8AC3E}">
        <p14:creationId xmlns:p14="http://schemas.microsoft.com/office/powerpoint/2010/main" val="269037533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Cloud</a:t>
            </a:r>
            <a:endParaRPr lang="en-US" sz="8000" dirty="0"/>
          </a:p>
        </p:txBody>
      </p:sp>
    </p:spTree>
    <p:extLst>
      <p:ext uri="{BB962C8B-B14F-4D97-AF65-F5344CB8AC3E}">
        <p14:creationId xmlns:p14="http://schemas.microsoft.com/office/powerpoint/2010/main" val="22053007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Amazon Web Services (AWS): market leader, FedRAMP, GovCloud (ITAR</a:t>
            </a:r>
            <a:r>
              <a:rPr lang="en-US" dirty="0" smtClean="0"/>
              <a:t>)</a:t>
            </a:r>
          </a:p>
          <a:p>
            <a:r>
              <a:rPr lang="en-US" dirty="0" smtClean="0"/>
              <a:t>Microsoft Azure, Google, IBM, VMWare </a:t>
            </a:r>
            <a:endParaRPr lang="en-US" dirty="0"/>
          </a:p>
          <a:p>
            <a:r>
              <a:rPr lang="en-US" dirty="0"/>
              <a:t>Infrastructure as a service (IAAS)</a:t>
            </a:r>
          </a:p>
          <a:p>
            <a:r>
              <a:rPr lang="en-US" dirty="0"/>
              <a:t>Platform as a service (PAAS)</a:t>
            </a:r>
          </a:p>
          <a:p>
            <a:r>
              <a:rPr lang="en-US" baseline="30000" dirty="0"/>
              <a:t>Software as a service (SAAS)</a:t>
            </a:r>
            <a:endParaRPr lang="en-US" dirty="0"/>
          </a:p>
        </p:txBody>
      </p:sp>
    </p:spTree>
    <p:extLst>
      <p:ext uri="{BB962C8B-B14F-4D97-AF65-F5344CB8AC3E}">
        <p14:creationId xmlns:p14="http://schemas.microsoft.com/office/powerpoint/2010/main" val="4432955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Amazon Web Services (AWS): market leader, FedRAMP, GovCloud (ITAR</a:t>
            </a:r>
            <a:r>
              <a:rPr lang="en-US" dirty="0" smtClean="0"/>
              <a:t>)</a:t>
            </a:r>
            <a:endParaRPr lang="en-US" dirty="0"/>
          </a:p>
          <a:p>
            <a:r>
              <a:rPr lang="en-US" dirty="0"/>
              <a:t>Infrastructure as a service (IAAS)</a:t>
            </a:r>
          </a:p>
          <a:p>
            <a:r>
              <a:rPr lang="en-US" dirty="0"/>
              <a:t>Platform as a service (PAAS)</a:t>
            </a:r>
          </a:p>
          <a:p>
            <a:r>
              <a:rPr lang="en-US" baseline="30000" dirty="0"/>
              <a:t>Software as a service (SAAS)</a:t>
            </a:r>
            <a:endParaRPr lang="en-US" dirty="0"/>
          </a:p>
        </p:txBody>
      </p:sp>
    </p:spTree>
    <p:extLst>
      <p:ext uri="{BB962C8B-B14F-4D97-AF65-F5344CB8AC3E}">
        <p14:creationId xmlns:p14="http://schemas.microsoft.com/office/powerpoint/2010/main" val="2725780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0000" lnSpcReduction="20000"/>
          </a:bodyPr>
          <a:lstStyle/>
          <a:p>
            <a:r>
              <a:rPr lang="en-US" dirty="0"/>
              <a:t>(FedRAMP),3 was designed to focus on three main areas: authorization, continuous monitoring, and federal security requirements. The initial goal of FedRAMP was to establish a unified risk management process that:</a:t>
            </a:r>
          </a:p>
          <a:p>
            <a:r>
              <a:rPr lang="en-US" dirty="0"/>
              <a:t>• Increased security of cloud solutions through a common assessment approach.</a:t>
            </a:r>
          </a:p>
          <a:p>
            <a:r>
              <a:rPr lang="en-US" dirty="0"/>
              <a:t>• Eliminated duplication of effort and achieved cost-savings through efficiency.</a:t>
            </a:r>
          </a:p>
          <a:p>
            <a:r>
              <a:rPr lang="en-US" dirty="0"/>
              <a:t>• Enabled rapid acquisition through leveraged authorizations.</a:t>
            </a:r>
          </a:p>
          <a:p>
            <a:r>
              <a:rPr lang="en-US" dirty="0"/>
              <a:t>• Improved reuse of authorization packages based on a common set of security requirements.</a:t>
            </a:r>
          </a:p>
          <a:p>
            <a:r>
              <a:rPr lang="en-US" dirty="0"/>
              <a:t>• Facilitated use of shared services across multiple federal agencies.</a:t>
            </a:r>
          </a:p>
          <a:p>
            <a:r>
              <a:rPr lang="en-US" dirty="0"/>
              <a:t>• Integrated a government-wide security approach.</a:t>
            </a:r>
          </a:p>
        </p:txBody>
      </p:sp>
    </p:spTree>
    <p:extLst>
      <p:ext uri="{BB962C8B-B14F-4D97-AF65-F5344CB8AC3E}">
        <p14:creationId xmlns:p14="http://schemas.microsoft.com/office/powerpoint/2010/main" val="106126333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a:t>
            </a:r>
            <a:endParaRPr lang="en-US" dirty="0"/>
          </a:p>
        </p:txBody>
      </p:sp>
      <p:sp>
        <p:nvSpPr>
          <p:cNvPr id="3" name="Content Placeholder 2"/>
          <p:cNvSpPr>
            <a:spLocks noGrp="1"/>
          </p:cNvSpPr>
          <p:nvPr>
            <p:ph idx="1"/>
          </p:nvPr>
        </p:nvSpPr>
        <p:spPr/>
        <p:txBody>
          <a:bodyPr>
            <a:normAutofit/>
          </a:bodyPr>
          <a:lstStyle/>
          <a:p>
            <a:r>
              <a:rPr lang="en-US" dirty="0" smtClean="0"/>
              <a:t>AWS CLI and SDK</a:t>
            </a:r>
          </a:p>
          <a:p>
            <a:r>
              <a:rPr lang="en-US" dirty="0" smtClean="0"/>
              <a:t>S3</a:t>
            </a:r>
          </a:p>
          <a:p>
            <a:r>
              <a:rPr lang="en-US" dirty="0" smtClean="0"/>
              <a:t>RDS</a:t>
            </a:r>
          </a:p>
          <a:p>
            <a:r>
              <a:rPr lang="en-US" dirty="0" smtClean="0"/>
              <a:t>EC2</a:t>
            </a:r>
          </a:p>
          <a:p>
            <a:r>
              <a:rPr lang="en-US" dirty="0" err="1" smtClean="0"/>
              <a:t>DynamoDB</a:t>
            </a:r>
            <a:endParaRPr lang="en-US" dirty="0" smtClean="0"/>
          </a:p>
          <a:p>
            <a:r>
              <a:rPr lang="en-US" dirty="0" smtClean="0"/>
              <a:t>ECS</a:t>
            </a:r>
            <a:endParaRPr lang="en-US" dirty="0"/>
          </a:p>
        </p:txBody>
      </p:sp>
    </p:spTree>
    <p:extLst>
      <p:ext uri="{BB962C8B-B14F-4D97-AF65-F5344CB8AC3E}">
        <p14:creationId xmlns:p14="http://schemas.microsoft.com/office/powerpoint/2010/main" val="225172270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Summary &amp; Future</a:t>
            </a:r>
            <a:endParaRPr lang="en-US" sz="8000" dirty="0"/>
          </a:p>
        </p:txBody>
      </p:sp>
    </p:spTree>
    <p:extLst>
      <p:ext uri="{BB962C8B-B14F-4D97-AF65-F5344CB8AC3E}">
        <p14:creationId xmlns:p14="http://schemas.microsoft.com/office/powerpoint/2010/main" val="22053007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a:t>
            </a:r>
            <a:r>
              <a:rPr lang="en-US" dirty="0" smtClean="0"/>
              <a:t>20: DevOps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Inventory of Authorized and Unauthorized </a:t>
            </a:r>
            <a:r>
              <a:rPr lang="en-US" dirty="0" smtClean="0"/>
              <a:t>Devices: </a:t>
            </a:r>
            <a:r>
              <a:rPr lang="en-US" b="1" dirty="0" smtClean="0"/>
              <a:t>Cloud manages hardware</a:t>
            </a:r>
            <a:endParaRPr lang="en-US" b="1" dirty="0" smtClean="0"/>
          </a:p>
          <a:p>
            <a:r>
              <a:rPr lang="en-US" dirty="0" smtClean="0"/>
              <a:t>Inventory of Authorized and Unauthorized </a:t>
            </a:r>
            <a:r>
              <a:rPr lang="en-US" dirty="0" smtClean="0"/>
              <a:t>Software: </a:t>
            </a:r>
            <a:r>
              <a:rPr lang="en-US" b="1" dirty="0" smtClean="0"/>
              <a:t>Virtualization and </a:t>
            </a:r>
            <a:r>
              <a:rPr lang="en-US" b="1" dirty="0"/>
              <a:t>c</a:t>
            </a:r>
            <a:r>
              <a:rPr lang="en-US" b="1" dirty="0" smtClean="0"/>
              <a:t>ontainerization </a:t>
            </a:r>
            <a:r>
              <a:rPr lang="en-US" b="1" dirty="0" smtClean="0"/>
              <a:t>c</a:t>
            </a:r>
            <a:r>
              <a:rPr lang="en-US" b="1" dirty="0" smtClean="0"/>
              <a:t>onstrict and define software</a:t>
            </a:r>
            <a:endParaRPr lang="en-US" b="1" dirty="0" smtClean="0"/>
          </a:p>
          <a:p>
            <a:r>
              <a:rPr lang="en-US" dirty="0" smtClean="0"/>
              <a:t>Secure Configurations for Hardware &amp; Software on Laptops, Workstations, &amp; </a:t>
            </a:r>
            <a:r>
              <a:rPr lang="en-US" dirty="0" smtClean="0"/>
              <a:t>Servers: </a:t>
            </a:r>
            <a:r>
              <a:rPr lang="en-US" b="1" dirty="0" smtClean="0"/>
              <a:t>Infrastructure as code and configuration management define and enforce security</a:t>
            </a:r>
            <a:endParaRPr lang="en-US" b="1" dirty="0" smtClean="0"/>
          </a:p>
          <a:p>
            <a:r>
              <a:rPr lang="en-US" dirty="0" smtClean="0"/>
              <a:t>Continuous Vulnerability Assessment and </a:t>
            </a:r>
            <a:r>
              <a:rPr lang="en-US" dirty="0" smtClean="0"/>
              <a:t>Remediation: </a:t>
            </a:r>
            <a:r>
              <a:rPr lang="en-US" b="1" dirty="0" smtClean="0"/>
              <a:t>Microservices enable continuous service-oriented, application-centric monitoring and assessment</a:t>
            </a:r>
            <a:endParaRPr lang="en-US" b="1" dirty="0" smtClean="0"/>
          </a:p>
          <a:p>
            <a:r>
              <a:rPr lang="en-US" dirty="0" smtClean="0"/>
              <a:t>Malware </a:t>
            </a:r>
            <a:r>
              <a:rPr lang="en-US" dirty="0" smtClean="0"/>
              <a:t>Defense: </a:t>
            </a:r>
            <a:r>
              <a:rPr lang="en-US" b="1" dirty="0" smtClean="0"/>
              <a:t>Immutable infrastructure prevents malware </a:t>
            </a:r>
            <a:r>
              <a:rPr lang="en-US" b="1" dirty="0" smtClean="0"/>
              <a:t>installation</a:t>
            </a:r>
            <a:r>
              <a:rPr lang="en-US" b="1" dirty="0" smtClean="0"/>
              <a:t>  </a:t>
            </a:r>
            <a:endParaRPr lang="en-US" b="1" dirty="0" smtClean="0"/>
          </a:p>
        </p:txBody>
      </p:sp>
    </p:spTree>
    <p:extLst>
      <p:ext uri="{BB962C8B-B14F-4D97-AF65-F5344CB8AC3E}">
        <p14:creationId xmlns:p14="http://schemas.microsoft.com/office/powerpoint/2010/main" val="4293905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20</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Inventory of Authorized and Unauthorized Devices</a:t>
            </a:r>
          </a:p>
          <a:p>
            <a:r>
              <a:rPr lang="en-US" dirty="0" smtClean="0"/>
              <a:t>Inventory of Authorized and Unauthorized Software</a:t>
            </a:r>
          </a:p>
          <a:p>
            <a:r>
              <a:rPr lang="en-US" dirty="0" smtClean="0"/>
              <a:t>Secure Configurations for Hardware &amp; Software on Laptops, Workstations, &amp; Servers</a:t>
            </a:r>
          </a:p>
          <a:p>
            <a:r>
              <a:rPr lang="en-US" dirty="0" smtClean="0"/>
              <a:t>Continuous Vulnerability Assessment and Remediation</a:t>
            </a:r>
          </a:p>
          <a:p>
            <a:r>
              <a:rPr lang="en-US" dirty="0" smtClean="0"/>
              <a:t>Malware Defense</a:t>
            </a:r>
          </a:p>
          <a:p>
            <a:r>
              <a:rPr lang="en-US" dirty="0" smtClean="0"/>
              <a:t>Application Software Security</a:t>
            </a:r>
          </a:p>
          <a:p>
            <a:r>
              <a:rPr lang="en-US" dirty="0" smtClean="0"/>
              <a:t>Wireless Device Control</a:t>
            </a:r>
          </a:p>
          <a:p>
            <a:r>
              <a:rPr lang="en-US" dirty="0" smtClean="0"/>
              <a:t>Data Recovery Capability</a:t>
            </a:r>
          </a:p>
          <a:p>
            <a:r>
              <a:rPr lang="en-US" dirty="0" smtClean="0"/>
              <a:t>Security Skills Assessment &amp; Training</a:t>
            </a:r>
          </a:p>
          <a:p>
            <a:r>
              <a:rPr lang="en-US" dirty="0" smtClean="0"/>
              <a:t>Secure Configurations for Firewalls, Routers, &amp; Switches</a:t>
            </a:r>
            <a:endParaRPr lang="en-US" dirty="0"/>
          </a:p>
        </p:txBody>
      </p:sp>
    </p:spTree>
    <p:extLst>
      <p:ext uri="{BB962C8B-B14F-4D97-AF65-F5344CB8AC3E}">
        <p14:creationId xmlns:p14="http://schemas.microsoft.com/office/powerpoint/2010/main" val="142040178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a:t>
            </a:r>
            <a:r>
              <a:rPr lang="en-US" dirty="0" smtClean="0"/>
              <a:t>20: DevOps (</a:t>
            </a:r>
            <a:r>
              <a:rPr lang="en-US" dirty="0" err="1" smtClean="0"/>
              <a:t>cont</a:t>
            </a:r>
            <a:r>
              <a:rPr lang="en-US" dirty="0" smtClean="0"/>
              <a:t>). </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Application </a:t>
            </a:r>
            <a:r>
              <a:rPr lang="en-US" dirty="0" smtClean="0"/>
              <a:t>Software </a:t>
            </a:r>
            <a:r>
              <a:rPr lang="en-US" dirty="0" smtClean="0"/>
              <a:t>Security: </a:t>
            </a:r>
            <a:r>
              <a:rPr lang="en-US" b="1" dirty="0" smtClean="0"/>
              <a:t>Continuous integration includes application security tests and checks</a:t>
            </a:r>
            <a:endParaRPr lang="en-US" b="1" dirty="0" smtClean="0"/>
          </a:p>
          <a:p>
            <a:r>
              <a:rPr lang="en-US" dirty="0" smtClean="0"/>
              <a:t>Wireless Device </a:t>
            </a:r>
            <a:r>
              <a:rPr lang="en-US" dirty="0" smtClean="0"/>
              <a:t>Control: </a:t>
            </a:r>
            <a:r>
              <a:rPr lang="en-US" b="1" dirty="0" smtClean="0"/>
              <a:t>Cloud computing limits wireless access</a:t>
            </a:r>
            <a:endParaRPr lang="en-US" b="1" dirty="0" smtClean="0"/>
          </a:p>
          <a:p>
            <a:r>
              <a:rPr lang="en-US" dirty="0" smtClean="0"/>
              <a:t>Data Recovery </a:t>
            </a:r>
            <a:r>
              <a:rPr lang="en-US" dirty="0" smtClean="0"/>
              <a:t>Capability</a:t>
            </a:r>
            <a:r>
              <a:rPr lang="en-US" b="1" dirty="0" smtClean="0"/>
              <a:t>: Infrastructure as code is readily archived and reproduced </a:t>
            </a:r>
            <a:endParaRPr lang="en-US" b="1" dirty="0" smtClean="0"/>
          </a:p>
          <a:p>
            <a:r>
              <a:rPr lang="en-US" dirty="0" smtClean="0"/>
              <a:t>Security Skills Assessment &amp; </a:t>
            </a:r>
            <a:r>
              <a:rPr lang="en-US" dirty="0" smtClean="0"/>
              <a:t>Training: </a:t>
            </a:r>
            <a:r>
              <a:rPr lang="en-US" dirty="0" smtClean="0"/>
              <a:t>DevOps </a:t>
            </a:r>
            <a:r>
              <a:rPr lang="en-US" b="1" dirty="0" smtClean="0"/>
              <a:t>c</a:t>
            </a:r>
            <a:r>
              <a:rPr lang="en-US" b="1" dirty="0" smtClean="0"/>
              <a:t>ommunication builds security skills</a:t>
            </a:r>
            <a:endParaRPr lang="en-US" b="1" dirty="0" smtClean="0"/>
          </a:p>
          <a:p>
            <a:r>
              <a:rPr lang="en-US" dirty="0" smtClean="0"/>
              <a:t>Secure Configurations for Firewalls, Routers, &amp; </a:t>
            </a:r>
            <a:r>
              <a:rPr lang="en-US" dirty="0" smtClean="0"/>
              <a:t>Switches: </a:t>
            </a:r>
            <a:r>
              <a:rPr lang="en-US" b="1" dirty="0" smtClean="0"/>
              <a:t>Network infrastructure as code defines and enforces security</a:t>
            </a:r>
            <a:endParaRPr lang="en-US" b="1" dirty="0"/>
          </a:p>
        </p:txBody>
      </p:sp>
    </p:spTree>
    <p:extLst>
      <p:ext uri="{BB962C8B-B14F-4D97-AF65-F5344CB8AC3E}">
        <p14:creationId xmlns:p14="http://schemas.microsoft.com/office/powerpoint/2010/main" val="134585189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20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Limitation  &amp; Control of Network Ports, Protocols, &amp; </a:t>
            </a:r>
            <a:r>
              <a:rPr lang="en-US" dirty="0" smtClean="0"/>
              <a:t>Services: </a:t>
            </a:r>
            <a:r>
              <a:rPr lang="en-US" b="1" dirty="0" smtClean="0"/>
              <a:t>Network infrastructure as code manages and restricts connectivity</a:t>
            </a:r>
            <a:endParaRPr lang="en-US" b="1" dirty="0" smtClean="0"/>
          </a:p>
          <a:p>
            <a:r>
              <a:rPr lang="en-US" dirty="0" smtClean="0"/>
              <a:t>Controlled Use of Administrative </a:t>
            </a:r>
            <a:r>
              <a:rPr lang="en-US" dirty="0" smtClean="0"/>
              <a:t>Privileges: </a:t>
            </a:r>
            <a:r>
              <a:rPr lang="en-US" b="1" dirty="0" smtClean="0"/>
              <a:t>Virtualization and containerization create sandbox environments. Microservices support least privilege</a:t>
            </a:r>
            <a:endParaRPr lang="en-US" b="1" dirty="0" smtClean="0"/>
          </a:p>
          <a:p>
            <a:r>
              <a:rPr lang="en-US" dirty="0" smtClean="0"/>
              <a:t>Boundary </a:t>
            </a:r>
            <a:r>
              <a:rPr lang="en-US" dirty="0" smtClean="0"/>
              <a:t>Defense: </a:t>
            </a:r>
            <a:r>
              <a:rPr lang="en-US" b="1" dirty="0" smtClean="0"/>
              <a:t>Virtualization creates additional, stronger boundaries</a:t>
            </a:r>
            <a:endParaRPr lang="en-US" b="1" dirty="0" smtClean="0"/>
          </a:p>
          <a:p>
            <a:r>
              <a:rPr lang="en-US" dirty="0" smtClean="0"/>
              <a:t>Maintenance, Monitoring, &amp; Analysis of Audit </a:t>
            </a:r>
            <a:r>
              <a:rPr lang="en-US" dirty="0" smtClean="0"/>
              <a:t>Logs: </a:t>
            </a:r>
            <a:r>
              <a:rPr lang="en-US" b="1" dirty="0" smtClean="0"/>
              <a:t>Virtualization manages and integrates logging</a:t>
            </a:r>
            <a:endParaRPr lang="en-US" b="1" dirty="0" smtClean="0"/>
          </a:p>
          <a:p>
            <a:r>
              <a:rPr lang="en-US" dirty="0" smtClean="0"/>
              <a:t>Controlled Access Based on Need to </a:t>
            </a:r>
            <a:r>
              <a:rPr lang="en-US" dirty="0" smtClean="0"/>
              <a:t>Know: </a:t>
            </a:r>
            <a:r>
              <a:rPr lang="en-US" b="1" dirty="0" smtClean="0"/>
              <a:t>Automation manages access</a:t>
            </a:r>
            <a:endParaRPr lang="en-US" b="1" dirty="0" smtClean="0"/>
          </a:p>
        </p:txBody>
      </p:sp>
    </p:spTree>
    <p:extLst>
      <p:ext uri="{BB962C8B-B14F-4D97-AF65-F5344CB8AC3E}">
        <p14:creationId xmlns:p14="http://schemas.microsoft.com/office/powerpoint/2010/main" val="251286124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20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Account </a:t>
            </a:r>
            <a:r>
              <a:rPr lang="en-US" dirty="0" smtClean="0"/>
              <a:t>Monitoring &amp; </a:t>
            </a:r>
            <a:r>
              <a:rPr lang="en-US" dirty="0" smtClean="0"/>
              <a:t>Control: </a:t>
            </a:r>
            <a:r>
              <a:rPr lang="en-US" b="1" dirty="0" smtClean="0"/>
              <a:t>Continuous integration improves account auditability</a:t>
            </a:r>
            <a:endParaRPr lang="en-US" b="1" dirty="0" smtClean="0"/>
          </a:p>
          <a:p>
            <a:r>
              <a:rPr lang="en-US" dirty="0" smtClean="0"/>
              <a:t>Data Loss </a:t>
            </a:r>
            <a:r>
              <a:rPr lang="en-US" dirty="0" smtClean="0"/>
              <a:t>Prevention: </a:t>
            </a:r>
            <a:r>
              <a:rPr lang="en-US" b="1" dirty="0" smtClean="0"/>
              <a:t>Immutable infrastructure and microservices help concentrate and control dynamic and sensitive data</a:t>
            </a:r>
            <a:endParaRPr lang="en-US" b="1" dirty="0" smtClean="0"/>
          </a:p>
          <a:p>
            <a:r>
              <a:rPr lang="en-US" dirty="0" smtClean="0"/>
              <a:t>Incident Response &amp; </a:t>
            </a:r>
            <a:r>
              <a:rPr lang="en-US" dirty="0" smtClean="0"/>
              <a:t>Management: </a:t>
            </a:r>
            <a:r>
              <a:rPr lang="en-US" b="1" dirty="0" smtClean="0"/>
              <a:t>Continuous integration and infrastructure as code allow quicker identification of and more information on incidents</a:t>
            </a:r>
            <a:endParaRPr lang="en-US" b="1" dirty="0" smtClean="0"/>
          </a:p>
          <a:p>
            <a:r>
              <a:rPr lang="en-US" dirty="0" smtClean="0"/>
              <a:t>Secure Network </a:t>
            </a:r>
            <a:r>
              <a:rPr lang="en-US" dirty="0" smtClean="0"/>
              <a:t>Engineering: </a:t>
            </a:r>
            <a:r>
              <a:rPr lang="en-US" b="1" dirty="0" smtClean="0"/>
              <a:t>Composable infrastructure supports secure architectural design </a:t>
            </a:r>
            <a:endParaRPr lang="en-US" b="1" dirty="0" smtClean="0"/>
          </a:p>
          <a:p>
            <a:r>
              <a:rPr lang="en-US" dirty="0" smtClean="0"/>
              <a:t>Penetration Testing &amp; Team </a:t>
            </a:r>
            <a:r>
              <a:rPr lang="en-US" dirty="0" smtClean="0"/>
              <a:t>Exercises</a:t>
            </a:r>
            <a:r>
              <a:rPr lang="en-US" b="1" dirty="0" smtClean="0"/>
              <a:t>: Infrastructure as code and continuous integration support continuous testing and team collaboration</a:t>
            </a:r>
            <a:endParaRPr lang="en-US" b="1" dirty="0"/>
          </a:p>
        </p:txBody>
      </p:sp>
    </p:spTree>
    <p:extLst>
      <p:ext uri="{BB962C8B-B14F-4D97-AF65-F5344CB8AC3E}">
        <p14:creationId xmlns:p14="http://schemas.microsoft.com/office/powerpoint/2010/main" val="2201171138"/>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1 at 8.04.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0700"/>
            <a:ext cx="9144000" cy="5804313"/>
          </a:xfrm>
          <a:prstGeom prst="rect">
            <a:avLst/>
          </a:prstGeom>
        </p:spPr>
      </p:pic>
    </p:spTree>
    <p:extLst>
      <p:ext uri="{BB962C8B-B14F-4D97-AF65-F5344CB8AC3E}">
        <p14:creationId xmlns:p14="http://schemas.microsoft.com/office/powerpoint/2010/main" val="406636006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8.21.41 P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98439"/>
            <a:ext cx="9144000" cy="6461125"/>
          </a:xfrm>
          <a:prstGeom prst="rect">
            <a:avLst/>
          </a:prstGeom>
          <a:noFill/>
          <a:ln>
            <a:noFill/>
          </a:ln>
        </p:spPr>
      </p:pic>
    </p:spTree>
    <p:extLst>
      <p:ext uri="{BB962C8B-B14F-4D97-AF65-F5344CB8AC3E}">
        <p14:creationId xmlns:p14="http://schemas.microsoft.com/office/powerpoint/2010/main" val="40984745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3.12.30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76375" y="0"/>
            <a:ext cx="6191250" cy="6858000"/>
          </a:xfrm>
          <a:prstGeom prst="rect">
            <a:avLst/>
          </a:prstGeom>
          <a:noFill/>
          <a:ln>
            <a:noFill/>
          </a:ln>
        </p:spPr>
      </p:pic>
    </p:spTree>
    <p:extLst>
      <p:ext uri="{BB962C8B-B14F-4D97-AF65-F5344CB8AC3E}">
        <p14:creationId xmlns:p14="http://schemas.microsoft.com/office/powerpoint/2010/main" val="25790106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3.12.35 A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0"/>
            <a:ext cx="8229600" cy="6858000"/>
          </a:xfrm>
          <a:prstGeom prst="rect">
            <a:avLst/>
          </a:prstGeom>
          <a:noFill/>
          <a:ln>
            <a:noFill/>
          </a:ln>
        </p:spPr>
      </p:pic>
    </p:spTree>
    <p:extLst>
      <p:ext uri="{BB962C8B-B14F-4D97-AF65-F5344CB8AC3E}">
        <p14:creationId xmlns:p14="http://schemas.microsoft.com/office/powerpoint/2010/main" val="8125255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Container Service</a:t>
            </a:r>
            <a:endParaRPr lang="en-US" dirty="0"/>
          </a:p>
        </p:txBody>
      </p:sp>
      <p:sp>
        <p:nvSpPr>
          <p:cNvPr id="3" name="Content Placeholder 2"/>
          <p:cNvSpPr>
            <a:spLocks noGrp="1"/>
          </p:cNvSpPr>
          <p:nvPr>
            <p:ph idx="1"/>
          </p:nvPr>
        </p:nvSpPr>
        <p:spPr/>
        <p:txBody>
          <a:bodyPr/>
          <a:lstStyle/>
          <a:p>
            <a:r>
              <a:rPr lang="en-US" dirty="0" smtClean="0"/>
              <a:t>Window Server Technical Preview</a:t>
            </a:r>
          </a:p>
          <a:p>
            <a:r>
              <a:rPr lang="en-US" dirty="0" smtClean="0"/>
              <a:t>Azure</a:t>
            </a:r>
          </a:p>
          <a:p>
            <a:r>
              <a:rPr lang="en-US" dirty="0" smtClean="0"/>
              <a:t>Visual Studio</a:t>
            </a:r>
          </a:p>
          <a:p>
            <a:r>
              <a:rPr lang="en-US" dirty="0" smtClean="0"/>
              <a:t>Docker</a:t>
            </a:r>
          </a:p>
          <a:p>
            <a:r>
              <a:rPr lang="en-US" dirty="0" err="1" smtClean="0"/>
              <a:t>Powershell</a:t>
            </a:r>
            <a:endParaRPr lang="en-US" dirty="0"/>
          </a:p>
        </p:txBody>
      </p:sp>
    </p:spTree>
    <p:extLst>
      <p:ext uri="{BB962C8B-B14F-4D97-AF65-F5344CB8AC3E}">
        <p14:creationId xmlns:p14="http://schemas.microsoft.com/office/powerpoint/2010/main" val="424121706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3.51.48 P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223963" y="0"/>
            <a:ext cx="6694885" cy="6858000"/>
          </a:xfrm>
          <a:prstGeom prst="rect">
            <a:avLst/>
          </a:prstGeom>
          <a:noFill/>
          <a:ln>
            <a:noFill/>
          </a:ln>
        </p:spPr>
      </p:pic>
    </p:spTree>
    <p:extLst>
      <p:ext uri="{BB962C8B-B14F-4D97-AF65-F5344CB8AC3E}">
        <p14:creationId xmlns:p14="http://schemas.microsoft.com/office/powerpoint/2010/main" val="7445658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7.45.10 P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457200" y="0"/>
            <a:ext cx="8229600" cy="6858000"/>
          </a:xfrm>
          <a:prstGeom prst="rect">
            <a:avLst/>
          </a:prstGeom>
          <a:noFill/>
          <a:ln>
            <a:noFill/>
          </a:ln>
        </p:spPr>
      </p:pic>
    </p:spTree>
    <p:extLst>
      <p:ext uri="{BB962C8B-B14F-4D97-AF65-F5344CB8AC3E}">
        <p14:creationId xmlns:p14="http://schemas.microsoft.com/office/powerpoint/2010/main" val="539112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20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Limitation  &amp; Control of Network Ports, Protocols, &amp; Services</a:t>
            </a:r>
          </a:p>
          <a:p>
            <a:r>
              <a:rPr lang="en-US" dirty="0" smtClean="0"/>
              <a:t>Controlled Use of Administrative Privileges</a:t>
            </a:r>
          </a:p>
          <a:p>
            <a:r>
              <a:rPr lang="en-US" dirty="0" smtClean="0"/>
              <a:t>Boundary Defense</a:t>
            </a:r>
          </a:p>
          <a:p>
            <a:r>
              <a:rPr lang="en-US" dirty="0" smtClean="0"/>
              <a:t>Maintenance, Monitoring, &amp; Analysis of Audit Logs</a:t>
            </a:r>
          </a:p>
          <a:p>
            <a:r>
              <a:rPr lang="en-US" dirty="0" smtClean="0"/>
              <a:t>Controlled Access Based on Need to Know</a:t>
            </a:r>
          </a:p>
          <a:p>
            <a:r>
              <a:rPr lang="en-US" dirty="0" smtClean="0"/>
              <a:t>Account Monitoring &amp; Control</a:t>
            </a:r>
          </a:p>
          <a:p>
            <a:r>
              <a:rPr lang="en-US" dirty="0" smtClean="0"/>
              <a:t>Data Loss Prevention</a:t>
            </a:r>
          </a:p>
          <a:p>
            <a:r>
              <a:rPr lang="en-US" dirty="0" smtClean="0"/>
              <a:t>Incident Response &amp; Management</a:t>
            </a:r>
          </a:p>
          <a:p>
            <a:r>
              <a:rPr lang="en-US" dirty="0" smtClean="0"/>
              <a:t>Secure Network Engineering</a:t>
            </a:r>
          </a:p>
          <a:p>
            <a:r>
              <a:rPr lang="en-US" dirty="0" smtClean="0"/>
              <a:t>Penetration Testing &amp; Team Exercises</a:t>
            </a:r>
            <a:endParaRPr lang="en-US" dirty="0"/>
          </a:p>
        </p:txBody>
      </p:sp>
    </p:spTree>
    <p:extLst>
      <p:ext uri="{BB962C8B-B14F-4D97-AF65-F5344CB8AC3E}">
        <p14:creationId xmlns:p14="http://schemas.microsoft.com/office/powerpoint/2010/main" val="231258681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7.45.13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19300"/>
            <a:ext cx="9144000" cy="2819400"/>
          </a:xfrm>
          <a:prstGeom prst="rect">
            <a:avLst/>
          </a:prstGeom>
          <a:noFill/>
          <a:ln>
            <a:noFill/>
          </a:ln>
        </p:spPr>
      </p:pic>
    </p:spTree>
    <p:extLst>
      <p:ext uri="{BB962C8B-B14F-4D97-AF65-F5344CB8AC3E}">
        <p14:creationId xmlns:p14="http://schemas.microsoft.com/office/powerpoint/2010/main" val="233645796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6 at 11.54.28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44204" y="0"/>
            <a:ext cx="6654403" cy="6858000"/>
          </a:xfrm>
          <a:prstGeom prst="rect">
            <a:avLst/>
          </a:prstGeom>
          <a:noFill/>
          <a:ln>
            <a:noFill/>
          </a:ln>
        </p:spPr>
      </p:pic>
    </p:spTree>
    <p:extLst>
      <p:ext uri="{BB962C8B-B14F-4D97-AF65-F5344CB8AC3E}">
        <p14:creationId xmlns:p14="http://schemas.microsoft.com/office/powerpoint/2010/main" val="410981239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7 at 4.07.22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25689"/>
            <a:ext cx="9144000" cy="2206625"/>
          </a:xfrm>
          <a:prstGeom prst="rect">
            <a:avLst/>
          </a:prstGeom>
          <a:noFill/>
          <a:ln>
            <a:noFill/>
          </a:ln>
        </p:spPr>
      </p:pic>
    </p:spTree>
    <p:extLst>
      <p:ext uri="{BB962C8B-B14F-4D97-AF65-F5344CB8AC3E}">
        <p14:creationId xmlns:p14="http://schemas.microsoft.com/office/powerpoint/2010/main" val="357651266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30 at 2.02.10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19200" y="0"/>
            <a:ext cx="6705600" cy="6858000"/>
          </a:xfrm>
          <a:prstGeom prst="rect">
            <a:avLst/>
          </a:prstGeom>
          <a:noFill/>
          <a:ln>
            <a:noFill/>
          </a:ln>
        </p:spPr>
      </p:pic>
    </p:spTree>
    <p:extLst>
      <p:ext uri="{BB962C8B-B14F-4D97-AF65-F5344CB8AC3E}">
        <p14:creationId xmlns:p14="http://schemas.microsoft.com/office/powerpoint/2010/main" val="18617495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3 at 7.33.48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73050"/>
            <a:ext cx="9144000" cy="6311900"/>
          </a:xfrm>
          <a:prstGeom prst="rect">
            <a:avLst/>
          </a:prstGeom>
          <a:noFill/>
          <a:ln>
            <a:noFill/>
          </a:ln>
        </p:spPr>
      </p:pic>
    </p:spTree>
    <p:extLst>
      <p:ext uri="{BB962C8B-B14F-4D97-AF65-F5344CB8AC3E}">
        <p14:creationId xmlns:p14="http://schemas.microsoft.com/office/powerpoint/2010/main" val="37556997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3 at 7.37.12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44626"/>
            <a:ext cx="9144000" cy="3967163"/>
          </a:xfrm>
          <a:prstGeom prst="rect">
            <a:avLst/>
          </a:prstGeom>
          <a:noFill/>
          <a:ln>
            <a:noFill/>
          </a:ln>
        </p:spPr>
      </p:pic>
    </p:spTree>
    <p:extLst>
      <p:ext uri="{BB962C8B-B14F-4D97-AF65-F5344CB8AC3E}">
        <p14:creationId xmlns:p14="http://schemas.microsoft.com/office/powerpoint/2010/main" val="164697604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3 at 7.42.39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42925" y="0"/>
            <a:ext cx="8056960" cy="6858000"/>
          </a:xfrm>
          <a:prstGeom prst="rect">
            <a:avLst/>
          </a:prstGeom>
          <a:noFill/>
          <a:ln>
            <a:noFill/>
          </a:ln>
        </p:spPr>
      </p:pic>
    </p:spTree>
    <p:extLst>
      <p:ext uri="{BB962C8B-B14F-4D97-AF65-F5344CB8AC3E}">
        <p14:creationId xmlns:p14="http://schemas.microsoft.com/office/powerpoint/2010/main" val="388982735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6 at 4.41.34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60339"/>
            <a:ext cx="9144000" cy="6535737"/>
          </a:xfrm>
          <a:prstGeom prst="rect">
            <a:avLst/>
          </a:prstGeom>
          <a:noFill/>
          <a:ln>
            <a:noFill/>
          </a:ln>
        </p:spPr>
      </p:pic>
    </p:spTree>
    <p:extLst>
      <p:ext uri="{BB962C8B-B14F-4D97-AF65-F5344CB8AC3E}">
        <p14:creationId xmlns:p14="http://schemas.microsoft.com/office/powerpoint/2010/main" val="25547559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6 at 4.42.07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482601"/>
            <a:ext cx="9144000" cy="5891213"/>
          </a:xfrm>
          <a:prstGeom prst="rect">
            <a:avLst/>
          </a:prstGeom>
          <a:noFill/>
          <a:ln>
            <a:noFill/>
          </a:ln>
        </p:spPr>
      </p:pic>
    </p:spTree>
    <p:extLst>
      <p:ext uri="{BB962C8B-B14F-4D97-AF65-F5344CB8AC3E}">
        <p14:creationId xmlns:p14="http://schemas.microsoft.com/office/powerpoint/2010/main" val="219265873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6 at 4.47.09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200150" y="0"/>
            <a:ext cx="6742510" cy="6858000"/>
          </a:xfrm>
          <a:prstGeom prst="rect">
            <a:avLst/>
          </a:prstGeom>
          <a:noFill/>
          <a:ln>
            <a:noFill/>
          </a:ln>
        </p:spPr>
      </p:pic>
    </p:spTree>
    <p:extLst>
      <p:ext uri="{BB962C8B-B14F-4D97-AF65-F5344CB8AC3E}">
        <p14:creationId xmlns:p14="http://schemas.microsoft.com/office/powerpoint/2010/main" val="35077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SANS Top 20 </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The five critical tenets of an effective cyber defense system as reflected in the Critical Controls are:</a:t>
            </a:r>
          </a:p>
          <a:p>
            <a:r>
              <a:rPr lang="en-US" dirty="0"/>
              <a:t>Offense informs defense: </a:t>
            </a:r>
            <a:r>
              <a:rPr lang="en-US" dirty="0" smtClean="0"/>
              <a:t>Use knowledge of actual attacks for defense</a:t>
            </a:r>
          </a:p>
          <a:p>
            <a:r>
              <a:rPr lang="en-US" dirty="0" smtClean="0"/>
              <a:t>Prioritization: Invest first in controls that will provide the greatest risk reduction and protection </a:t>
            </a:r>
          </a:p>
          <a:p>
            <a:r>
              <a:rPr lang="en-US" dirty="0" smtClean="0"/>
              <a:t>Metrics</a:t>
            </a:r>
            <a:r>
              <a:rPr lang="en-US" dirty="0"/>
              <a:t>: Establish common metrics </a:t>
            </a:r>
            <a:r>
              <a:rPr lang="en-US" dirty="0" smtClean="0"/>
              <a:t>to </a:t>
            </a:r>
            <a:r>
              <a:rPr lang="en-US" dirty="0"/>
              <a:t>measure </a:t>
            </a:r>
            <a:r>
              <a:rPr lang="en-US" dirty="0" smtClean="0"/>
              <a:t>effectiveness</a:t>
            </a:r>
            <a:endParaRPr lang="en-US" dirty="0"/>
          </a:p>
          <a:p>
            <a:r>
              <a:rPr lang="en-US" dirty="0"/>
              <a:t>Continuous monitoring: T</a:t>
            </a:r>
            <a:r>
              <a:rPr lang="en-US" dirty="0" smtClean="0"/>
              <a:t>est </a:t>
            </a:r>
            <a:r>
              <a:rPr lang="en-US" dirty="0"/>
              <a:t>and validate the effectiveness of current security measures.</a:t>
            </a:r>
          </a:p>
          <a:p>
            <a:r>
              <a:rPr lang="en-US" dirty="0"/>
              <a:t>Automation: Automate </a:t>
            </a:r>
            <a:r>
              <a:rPr lang="en-US" dirty="0" smtClean="0"/>
              <a:t>defenses, achieve </a:t>
            </a:r>
            <a:r>
              <a:rPr lang="en-US" dirty="0"/>
              <a:t>reliable, scalable, and continuous </a:t>
            </a:r>
            <a:r>
              <a:rPr lang="en-US" dirty="0" smtClean="0"/>
              <a:t>measurements</a:t>
            </a:r>
            <a:endParaRPr lang="en-US" dirty="0"/>
          </a:p>
        </p:txBody>
      </p:sp>
    </p:spTree>
    <p:extLst>
      <p:ext uri="{BB962C8B-B14F-4D97-AF65-F5344CB8AC3E}">
        <p14:creationId xmlns:p14="http://schemas.microsoft.com/office/powerpoint/2010/main" val="138216183"/>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7 at 10.44.15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915716" y="0"/>
            <a:ext cx="5311378" cy="6858000"/>
          </a:xfrm>
          <a:prstGeom prst="rect">
            <a:avLst/>
          </a:prstGeom>
          <a:noFill/>
          <a:ln>
            <a:noFill/>
          </a:ln>
        </p:spPr>
      </p:pic>
    </p:spTree>
    <p:extLst>
      <p:ext uri="{BB962C8B-B14F-4D97-AF65-F5344CB8AC3E}">
        <p14:creationId xmlns:p14="http://schemas.microsoft.com/office/powerpoint/2010/main" val="22724981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7 at 12.23.42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390525" y="0"/>
            <a:ext cx="8362950" cy="6858000"/>
          </a:xfrm>
          <a:prstGeom prst="rect">
            <a:avLst/>
          </a:prstGeom>
          <a:noFill/>
          <a:ln>
            <a:noFill/>
          </a:ln>
        </p:spPr>
      </p:pic>
    </p:spTree>
    <p:extLst>
      <p:ext uri="{BB962C8B-B14F-4D97-AF65-F5344CB8AC3E}">
        <p14:creationId xmlns:p14="http://schemas.microsoft.com/office/powerpoint/2010/main" val="41123694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7 at 12.37.59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906" y="0"/>
            <a:ext cx="9120188" cy="6858000"/>
          </a:xfrm>
          <a:prstGeom prst="rect">
            <a:avLst/>
          </a:prstGeom>
          <a:noFill/>
          <a:ln>
            <a:noFill/>
          </a:ln>
        </p:spPr>
      </p:pic>
    </p:spTree>
    <p:extLst>
      <p:ext uri="{BB962C8B-B14F-4D97-AF65-F5344CB8AC3E}">
        <p14:creationId xmlns:p14="http://schemas.microsoft.com/office/powerpoint/2010/main" val="333484979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8 at 7.55.48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071564"/>
            <a:ext cx="9144000" cy="4714875"/>
          </a:xfrm>
          <a:prstGeom prst="rect">
            <a:avLst/>
          </a:prstGeom>
          <a:noFill/>
          <a:ln>
            <a:noFill/>
          </a:ln>
        </p:spPr>
      </p:pic>
    </p:spTree>
    <p:extLst>
      <p:ext uri="{BB962C8B-B14F-4D97-AF65-F5344CB8AC3E}">
        <p14:creationId xmlns:p14="http://schemas.microsoft.com/office/powerpoint/2010/main" val="35282971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8 at 9.06.29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60898" y="0"/>
            <a:ext cx="6221015" cy="6858000"/>
          </a:xfrm>
          <a:prstGeom prst="rect">
            <a:avLst/>
          </a:prstGeom>
          <a:noFill/>
          <a:ln>
            <a:noFill/>
          </a:ln>
        </p:spPr>
      </p:pic>
    </p:spTree>
    <p:extLst>
      <p:ext uri="{BB962C8B-B14F-4D97-AF65-F5344CB8AC3E}">
        <p14:creationId xmlns:p14="http://schemas.microsoft.com/office/powerpoint/2010/main" val="42502884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9 at 1.35.10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519238" y="0"/>
            <a:ext cx="6105525" cy="6858000"/>
          </a:xfrm>
          <a:prstGeom prst="rect">
            <a:avLst/>
          </a:prstGeom>
          <a:noFill/>
          <a:ln>
            <a:noFill/>
          </a:ln>
        </p:spPr>
      </p:pic>
    </p:spTree>
    <p:extLst>
      <p:ext uri="{BB962C8B-B14F-4D97-AF65-F5344CB8AC3E}">
        <p14:creationId xmlns:p14="http://schemas.microsoft.com/office/powerpoint/2010/main" val="344772657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9 at 1.35.26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69231" y="0"/>
            <a:ext cx="6205538" cy="6858000"/>
          </a:xfrm>
          <a:prstGeom prst="rect">
            <a:avLst/>
          </a:prstGeom>
          <a:noFill/>
          <a:ln>
            <a:noFill/>
          </a:ln>
        </p:spPr>
      </p:pic>
    </p:spTree>
    <p:extLst>
      <p:ext uri="{BB962C8B-B14F-4D97-AF65-F5344CB8AC3E}">
        <p14:creationId xmlns:p14="http://schemas.microsoft.com/office/powerpoint/2010/main" val="11603038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1 at 8.04.28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375298" y="0"/>
            <a:ext cx="4392215" cy="6858000"/>
          </a:xfrm>
          <a:prstGeom prst="rect">
            <a:avLst/>
          </a:prstGeom>
          <a:noFill/>
          <a:ln>
            <a:noFill/>
          </a:ln>
        </p:spPr>
      </p:pic>
    </p:spTree>
    <p:extLst>
      <p:ext uri="{BB962C8B-B14F-4D97-AF65-F5344CB8AC3E}">
        <p14:creationId xmlns:p14="http://schemas.microsoft.com/office/powerpoint/2010/main" val="32416578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1 at 8.04.33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520304" y="0"/>
            <a:ext cx="8103394" cy="6858000"/>
          </a:xfrm>
          <a:prstGeom prst="rect">
            <a:avLst/>
          </a:prstGeom>
          <a:noFill/>
          <a:ln>
            <a:noFill/>
          </a:ln>
        </p:spPr>
      </p:pic>
    </p:spTree>
    <p:extLst>
      <p:ext uri="{BB962C8B-B14F-4D97-AF65-F5344CB8AC3E}">
        <p14:creationId xmlns:p14="http://schemas.microsoft.com/office/powerpoint/2010/main" val="19103763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1 at 9.30.26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704975" y="0"/>
            <a:ext cx="5732860" cy="6858000"/>
          </a:xfrm>
          <a:prstGeom prst="rect">
            <a:avLst/>
          </a:prstGeom>
          <a:noFill/>
          <a:ln>
            <a:noFill/>
          </a:ln>
        </p:spPr>
      </p:pic>
    </p:spTree>
    <p:extLst>
      <p:ext uri="{BB962C8B-B14F-4D97-AF65-F5344CB8AC3E}">
        <p14:creationId xmlns:p14="http://schemas.microsoft.com/office/powerpoint/2010/main" val="3157081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Required Security Controls</a:t>
            </a:r>
            <a:endParaRPr lang="en-US" dirty="0"/>
          </a:p>
        </p:txBody>
      </p:sp>
      <p:sp>
        <p:nvSpPr>
          <p:cNvPr id="3" name="Content Placeholder 2"/>
          <p:cNvSpPr>
            <a:spLocks noGrp="1"/>
          </p:cNvSpPr>
          <p:nvPr>
            <p:ph idx="1"/>
          </p:nvPr>
        </p:nvSpPr>
        <p:spPr/>
        <p:txBody>
          <a:bodyPr/>
          <a:lstStyle/>
          <a:p>
            <a:r>
              <a:rPr lang="en-US" dirty="0" smtClean="0"/>
              <a:t>Newly updated: NIST SP-53 Rev 4 </a:t>
            </a:r>
          </a:p>
          <a:p>
            <a:r>
              <a:rPr lang="en-US" dirty="0" smtClean="0"/>
              <a:t>SANS Top 20 Controls</a:t>
            </a:r>
          </a:p>
          <a:p>
            <a:r>
              <a:rPr lang="en-US" dirty="0" smtClean="0"/>
              <a:t>Build it Right (SDLC), Continuous Monitoring</a:t>
            </a:r>
          </a:p>
          <a:p>
            <a:r>
              <a:rPr lang="en-US" dirty="0" smtClean="0"/>
              <a:t>2011: NIST SP 800-137  </a:t>
            </a:r>
          </a:p>
          <a:p>
            <a:pPr marL="0" indent="0">
              <a:buNone/>
            </a:pPr>
            <a:endParaRPr lang="en-US" dirty="0"/>
          </a:p>
        </p:txBody>
      </p:sp>
    </p:spTree>
    <p:extLst>
      <p:ext uri="{BB962C8B-B14F-4D97-AF65-F5344CB8AC3E}">
        <p14:creationId xmlns:p14="http://schemas.microsoft.com/office/powerpoint/2010/main" val="338887553"/>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1 at 9.30.38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2000250" y="0"/>
            <a:ext cx="5143500" cy="6858000"/>
          </a:xfrm>
          <a:prstGeom prst="rect">
            <a:avLst/>
          </a:prstGeom>
          <a:noFill/>
          <a:ln>
            <a:noFill/>
          </a:ln>
        </p:spPr>
      </p:pic>
    </p:spTree>
    <p:extLst>
      <p:ext uri="{BB962C8B-B14F-4D97-AF65-F5344CB8AC3E}">
        <p14:creationId xmlns:p14="http://schemas.microsoft.com/office/powerpoint/2010/main" val="56914240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2 at 1.06.17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932260" y="0"/>
            <a:ext cx="7279481" cy="6858000"/>
          </a:xfrm>
          <a:prstGeom prst="rect">
            <a:avLst/>
          </a:prstGeom>
          <a:noFill/>
          <a:ln>
            <a:noFill/>
          </a:ln>
        </p:spPr>
      </p:pic>
    </p:spTree>
    <p:extLst>
      <p:ext uri="{BB962C8B-B14F-4D97-AF65-F5344CB8AC3E}">
        <p14:creationId xmlns:p14="http://schemas.microsoft.com/office/powerpoint/2010/main" val="1700169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2 at 1.07.14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3200"/>
            <a:ext cx="9144000" cy="6451600"/>
          </a:xfrm>
          <a:prstGeom prst="rect">
            <a:avLst/>
          </a:prstGeom>
          <a:noFill/>
          <a:ln>
            <a:noFill/>
          </a:ln>
        </p:spPr>
      </p:pic>
    </p:spTree>
    <p:extLst>
      <p:ext uri="{BB962C8B-B14F-4D97-AF65-F5344CB8AC3E}">
        <p14:creationId xmlns:p14="http://schemas.microsoft.com/office/powerpoint/2010/main" val="323602513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2 at 1.47.24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39725"/>
            <a:ext cx="9144000" cy="6178550"/>
          </a:xfrm>
          <a:prstGeom prst="rect">
            <a:avLst/>
          </a:prstGeom>
          <a:noFill/>
          <a:ln>
            <a:noFill/>
          </a:ln>
        </p:spPr>
      </p:pic>
    </p:spTree>
    <p:extLst>
      <p:ext uri="{BB962C8B-B14F-4D97-AF65-F5344CB8AC3E}">
        <p14:creationId xmlns:p14="http://schemas.microsoft.com/office/powerpoint/2010/main" val="23821619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2 at 3.25.07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614363" y="0"/>
            <a:ext cx="7914085" cy="6858000"/>
          </a:xfrm>
          <a:prstGeom prst="rect">
            <a:avLst/>
          </a:prstGeom>
          <a:noFill/>
          <a:ln>
            <a:noFill/>
          </a:ln>
        </p:spPr>
      </p:pic>
    </p:spTree>
    <p:extLst>
      <p:ext uri="{BB962C8B-B14F-4D97-AF65-F5344CB8AC3E}">
        <p14:creationId xmlns:p14="http://schemas.microsoft.com/office/powerpoint/2010/main" val="104286941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Information Systems Continuous Monitoring (ISCM)</a:t>
            </a:r>
            <a:endParaRPr lang="en-US" dirty="0"/>
          </a:p>
        </p:txBody>
      </p:sp>
      <p:sp>
        <p:nvSpPr>
          <p:cNvPr id="3" name="Content Placeholder 2"/>
          <p:cNvSpPr>
            <a:spLocks noGrp="1"/>
          </p:cNvSpPr>
          <p:nvPr>
            <p:ph idx="1"/>
          </p:nvPr>
        </p:nvSpPr>
        <p:spPr/>
        <p:txBody>
          <a:bodyPr/>
          <a:lstStyle/>
          <a:p>
            <a:r>
              <a:rPr lang="en-US" dirty="0" smtClean="0"/>
              <a:t>Maintaining ongoing </a:t>
            </a:r>
            <a:r>
              <a:rPr lang="en-US" dirty="0"/>
              <a:t>awareness of information security, vulnerabilities, and </a:t>
            </a:r>
            <a:r>
              <a:rPr lang="en-US" dirty="0" smtClean="0"/>
              <a:t>threats to support organizational </a:t>
            </a:r>
            <a:r>
              <a:rPr lang="en-US" dirty="0"/>
              <a:t>risk management decisions</a:t>
            </a:r>
            <a:r>
              <a:rPr lang="en-US" dirty="0" smtClean="0"/>
              <a:t>.</a:t>
            </a:r>
          </a:p>
          <a:p>
            <a:r>
              <a:rPr lang="en-US" dirty="0" smtClean="0"/>
              <a:t>From compliance driven to data driven risk management</a:t>
            </a:r>
            <a:endParaRPr lang="en-US" dirty="0"/>
          </a:p>
        </p:txBody>
      </p:sp>
    </p:spTree>
    <p:extLst>
      <p:ext uri="{BB962C8B-B14F-4D97-AF65-F5344CB8AC3E}">
        <p14:creationId xmlns:p14="http://schemas.microsoft.com/office/powerpoint/2010/main" val="78663548"/>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6539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Government IT Security Policy and Focus</a:t>
            </a:r>
          </a:p>
          <a:p>
            <a:r>
              <a:rPr lang="en-US" dirty="0" smtClean="0"/>
              <a:t>DevOps Revolution and Promise</a:t>
            </a:r>
          </a:p>
          <a:p>
            <a:r>
              <a:rPr lang="en-US" dirty="0" smtClean="0"/>
              <a:t>Open Source: Acceptance in Government</a:t>
            </a:r>
          </a:p>
          <a:p>
            <a:r>
              <a:rPr lang="en-US" dirty="0" smtClean="0"/>
              <a:t>Version Control: Git, </a:t>
            </a:r>
            <a:r>
              <a:rPr lang="en-US" dirty="0" err="1" smtClean="0"/>
              <a:t>GitHub</a:t>
            </a:r>
            <a:r>
              <a:rPr lang="en-US" dirty="0" smtClean="0"/>
              <a:t>, Gerrit</a:t>
            </a:r>
          </a:p>
          <a:p>
            <a:r>
              <a:rPr lang="en-US" dirty="0" smtClean="0"/>
              <a:t>Configuration Management: Puppet, </a:t>
            </a:r>
            <a:r>
              <a:rPr lang="en-US" dirty="0" err="1" smtClean="0"/>
              <a:t>Ansible</a:t>
            </a:r>
            <a:endParaRPr lang="en-US" dirty="0" smtClean="0"/>
          </a:p>
          <a:p>
            <a:r>
              <a:rPr lang="en-US" dirty="0" smtClean="0"/>
              <a:t>Virtualization: Vagrant, Docker</a:t>
            </a:r>
          </a:p>
          <a:p>
            <a:r>
              <a:rPr lang="en-US" dirty="0" smtClean="0"/>
              <a:t>Continuous Integration: Jenkins</a:t>
            </a:r>
          </a:p>
          <a:p>
            <a:r>
              <a:rPr lang="en-US" dirty="0" smtClean="0"/>
              <a:t>Monitoring: OSSIM, Prometheus</a:t>
            </a:r>
          </a:p>
          <a:p>
            <a:r>
              <a:rPr lang="en-US" dirty="0" smtClean="0"/>
              <a:t>Communication: Slack, Social Networking</a:t>
            </a:r>
          </a:p>
          <a:p>
            <a:r>
              <a:rPr lang="en-US" dirty="0" smtClean="0"/>
              <a:t>Cloud: Amazon and Azure</a:t>
            </a:r>
          </a:p>
          <a:p>
            <a:r>
              <a:rPr lang="en-US" dirty="0" smtClean="0"/>
              <a:t>Future DevOps and Security</a:t>
            </a:r>
          </a:p>
        </p:txBody>
      </p:sp>
    </p:spTree>
    <p:extLst>
      <p:ext uri="{BB962C8B-B14F-4D97-AF65-F5344CB8AC3E}">
        <p14:creationId xmlns:p14="http://schemas.microsoft.com/office/powerpoint/2010/main" val="312231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Conventional</a:t>
            </a:r>
            <a:endParaRPr lang="en-US" dirty="0"/>
          </a:p>
        </p:txBody>
      </p:sp>
      <p:sp>
        <p:nvSpPr>
          <p:cNvPr id="3" name="Content Placeholder 2"/>
          <p:cNvSpPr>
            <a:spLocks noGrp="1"/>
          </p:cNvSpPr>
          <p:nvPr>
            <p:ph idx="1"/>
          </p:nvPr>
        </p:nvSpPr>
        <p:spPr/>
        <p:txBody>
          <a:bodyPr/>
          <a:lstStyle/>
          <a:p>
            <a:r>
              <a:rPr lang="en-US" dirty="0" smtClean="0"/>
              <a:t>Hostile cyber attacks</a:t>
            </a:r>
          </a:p>
          <a:p>
            <a:r>
              <a:rPr lang="en-US" dirty="0" smtClean="0"/>
              <a:t>Natural disaster</a:t>
            </a:r>
          </a:p>
          <a:p>
            <a:r>
              <a:rPr lang="en-US" dirty="0" smtClean="0"/>
              <a:t>Structural failures</a:t>
            </a:r>
          </a:p>
          <a:p>
            <a:r>
              <a:rPr lang="en-US" dirty="0" smtClean="0"/>
              <a:t>Human errors of omission or commission</a:t>
            </a:r>
          </a:p>
          <a:p>
            <a:r>
              <a:rPr lang="en-US" dirty="0" smtClean="0"/>
              <a:t>Strong Foundation</a:t>
            </a:r>
            <a:endParaRPr lang="en-US" dirty="0"/>
          </a:p>
        </p:txBody>
      </p:sp>
    </p:spTree>
    <p:extLst>
      <p:ext uri="{BB962C8B-B14F-4D97-AF65-F5344CB8AC3E}">
        <p14:creationId xmlns:p14="http://schemas.microsoft.com/office/powerpoint/2010/main" val="17961962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Advanced  Persistent Threat</a:t>
            </a:r>
            <a:endParaRPr lang="en-US" dirty="0"/>
          </a:p>
        </p:txBody>
      </p:sp>
      <p:sp>
        <p:nvSpPr>
          <p:cNvPr id="3" name="Content Placeholder 2"/>
          <p:cNvSpPr>
            <a:spLocks noGrp="1"/>
          </p:cNvSpPr>
          <p:nvPr>
            <p:ph idx="1"/>
          </p:nvPr>
        </p:nvSpPr>
        <p:spPr/>
        <p:txBody>
          <a:bodyPr/>
          <a:lstStyle/>
          <a:p>
            <a:r>
              <a:rPr lang="en-US" dirty="0" smtClean="0"/>
              <a:t>Significant expertise</a:t>
            </a:r>
          </a:p>
          <a:p>
            <a:r>
              <a:rPr lang="en-US" dirty="0" smtClean="0"/>
              <a:t>Multiple attack vectors</a:t>
            </a:r>
          </a:p>
          <a:p>
            <a:r>
              <a:rPr lang="en-US" dirty="0" smtClean="0"/>
              <a:t>Establishes footholds</a:t>
            </a:r>
            <a:endParaRPr lang="en-US" dirty="0"/>
          </a:p>
        </p:txBody>
      </p:sp>
    </p:spTree>
    <p:extLst>
      <p:ext uri="{BB962C8B-B14F-4D97-AF65-F5344CB8AC3E}">
        <p14:creationId xmlns:p14="http://schemas.microsoft.com/office/powerpoint/2010/main" val="16877207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2667"/>
            <a:ext cx="8229600" cy="1066800"/>
          </a:xfrm>
        </p:spPr>
        <p:txBody>
          <a:bodyPr>
            <a:noAutofit/>
          </a:bodyPr>
          <a:lstStyle/>
          <a:p>
            <a:r>
              <a:rPr lang="en-US" sz="3600" dirty="0" smtClean="0">
                <a:latin typeface="Cantarell Regular"/>
                <a:cs typeface="Cantarell Regular"/>
              </a:rPr>
              <a:t>Continuous Asset Evaluation, Situational Awareness, and Risk Scoring (CAESARS)</a:t>
            </a:r>
            <a:br>
              <a:rPr lang="en-US" sz="3600" dirty="0" smtClean="0">
                <a:latin typeface="Cantarell Regular"/>
                <a:cs typeface="Cantarell Regular"/>
              </a:rPr>
            </a:br>
            <a:endParaRPr lang="en-US" sz="3600" dirty="0">
              <a:latin typeface="Cantarell Regular"/>
              <a:cs typeface="Cantarell Regular"/>
            </a:endParaRPr>
          </a:p>
        </p:txBody>
      </p:sp>
      <p:sp>
        <p:nvSpPr>
          <p:cNvPr id="3" name="Content Placeholder 2"/>
          <p:cNvSpPr>
            <a:spLocks noGrp="1"/>
          </p:cNvSpPr>
          <p:nvPr>
            <p:ph idx="1"/>
          </p:nvPr>
        </p:nvSpPr>
        <p:spPr>
          <a:xfrm>
            <a:off x="457200" y="2015067"/>
            <a:ext cx="8229600" cy="4111096"/>
          </a:xfrm>
        </p:spPr>
        <p:txBody>
          <a:bodyPr/>
          <a:lstStyle/>
          <a:p>
            <a:r>
              <a:rPr lang="en-US" dirty="0" smtClean="0"/>
              <a:t>Reference Architecture: Security Automation Standards</a:t>
            </a:r>
          </a:p>
          <a:p>
            <a:r>
              <a:rPr lang="en-US" dirty="0" smtClean="0"/>
              <a:t>Data Sources</a:t>
            </a:r>
          </a:p>
          <a:p>
            <a:r>
              <a:rPr lang="en-US" dirty="0" smtClean="0"/>
              <a:t>Data Collection</a:t>
            </a:r>
          </a:p>
          <a:p>
            <a:r>
              <a:rPr lang="en-US" dirty="0" smtClean="0"/>
              <a:t>Data Storage &amp; Analysis</a:t>
            </a:r>
          </a:p>
          <a:p>
            <a:r>
              <a:rPr lang="en-US" dirty="0" smtClean="0"/>
              <a:t>Consumer Presentation</a:t>
            </a:r>
          </a:p>
          <a:p>
            <a:r>
              <a:rPr lang="en-US" dirty="0" smtClean="0"/>
              <a:t>Decisions</a:t>
            </a:r>
            <a:endParaRPr lang="en-US" dirty="0"/>
          </a:p>
        </p:txBody>
      </p:sp>
    </p:spTree>
    <p:extLst>
      <p:ext uri="{BB962C8B-B14F-4D97-AF65-F5344CB8AC3E}">
        <p14:creationId xmlns:p14="http://schemas.microsoft.com/office/powerpoint/2010/main" val="7573695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CAESARS Subsystems</a:t>
            </a:r>
            <a:endParaRPr lang="en-US" dirty="0"/>
          </a:p>
        </p:txBody>
      </p:sp>
      <p:sp>
        <p:nvSpPr>
          <p:cNvPr id="3" name="Content Placeholder 2"/>
          <p:cNvSpPr>
            <a:spLocks noGrp="1"/>
          </p:cNvSpPr>
          <p:nvPr>
            <p:ph idx="1"/>
          </p:nvPr>
        </p:nvSpPr>
        <p:spPr/>
        <p:txBody>
          <a:bodyPr/>
          <a:lstStyle/>
          <a:p>
            <a:r>
              <a:rPr lang="en-US" dirty="0" smtClean="0"/>
              <a:t>Sensor (Assets, devices, servers, devices, appliances)</a:t>
            </a:r>
          </a:p>
          <a:p>
            <a:r>
              <a:rPr lang="en-US" dirty="0" smtClean="0"/>
              <a:t>Database Sub (repository of configuration and inventory baselines)</a:t>
            </a:r>
          </a:p>
          <a:p>
            <a:r>
              <a:rPr lang="en-US" dirty="0" smtClean="0"/>
              <a:t>Analysis/Scoring</a:t>
            </a:r>
          </a:p>
          <a:p>
            <a:r>
              <a:rPr lang="en-US" dirty="0" smtClean="0"/>
              <a:t>Presentation (variety of views, query capabilities)</a:t>
            </a:r>
            <a:endParaRPr lang="en-US" dirty="0"/>
          </a:p>
        </p:txBody>
      </p:sp>
    </p:spTree>
    <p:extLst>
      <p:ext uri="{BB962C8B-B14F-4D97-AF65-F5344CB8AC3E}">
        <p14:creationId xmlns:p14="http://schemas.microsoft.com/office/powerpoint/2010/main" val="33903669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ew of caesars architectrue" title="CAESARS"/>
          <p:cNvPicPr>
            <a:picLocks noChangeAspect="1"/>
          </p:cNvPicPr>
          <p:nvPr/>
        </p:nvPicPr>
        <p:blipFill>
          <a:blip r:embed="rId2"/>
          <a:stretch>
            <a:fillRect/>
          </a:stretch>
        </p:blipFill>
        <p:spPr>
          <a:xfrm>
            <a:off x="1397000" y="52906"/>
            <a:ext cx="6334601" cy="6858000"/>
          </a:xfrm>
          <a:prstGeom prst="rect">
            <a:avLst/>
          </a:prstGeom>
        </p:spPr>
      </p:pic>
    </p:spTree>
    <p:extLst>
      <p:ext uri="{BB962C8B-B14F-4D97-AF65-F5344CB8AC3E}">
        <p14:creationId xmlns:p14="http://schemas.microsoft.com/office/powerpoint/2010/main" val="3637464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CAESARS</a:t>
            </a:r>
            <a:endParaRPr lang="en-US" dirty="0"/>
          </a:p>
        </p:txBody>
      </p:sp>
      <p:sp>
        <p:nvSpPr>
          <p:cNvPr id="3" name="Content Placeholder 2"/>
          <p:cNvSpPr>
            <a:spLocks noGrp="1"/>
          </p:cNvSpPr>
          <p:nvPr>
            <p:ph idx="1"/>
          </p:nvPr>
        </p:nvSpPr>
        <p:spPr/>
        <p:txBody>
          <a:bodyPr>
            <a:normAutofit/>
          </a:bodyPr>
          <a:lstStyle/>
          <a:p>
            <a:pPr marL="0" indent="0">
              <a:buNone/>
            </a:pPr>
            <a:r>
              <a:rPr lang="en-US" dirty="0"/>
              <a:t>The end goal of CAESARS FE is to enable enterprise CM by presenting a technical reference model that </a:t>
            </a:r>
            <a:r>
              <a:rPr lang="en-US" dirty="0" smtClean="0"/>
              <a:t>allows </a:t>
            </a:r>
            <a:r>
              <a:rPr lang="en-US" dirty="0"/>
              <a:t>organizations to aggregate collected data from across a diverse set of security tools, analyze that </a:t>
            </a:r>
            <a:r>
              <a:rPr lang="en-US" dirty="0" smtClean="0"/>
              <a:t>data</a:t>
            </a:r>
            <a:r>
              <a:rPr lang="en-US" dirty="0"/>
              <a:t>, perform scoring, enable user queries, and provide overall situational awareness.</a:t>
            </a:r>
          </a:p>
        </p:txBody>
      </p:sp>
    </p:spTree>
    <p:extLst>
      <p:ext uri="{BB962C8B-B14F-4D97-AF65-F5344CB8AC3E}">
        <p14:creationId xmlns:p14="http://schemas.microsoft.com/office/powerpoint/2010/main" val="266645868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Capability</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What is a NIST “Security Capability”?</a:t>
            </a:r>
          </a:p>
          <a:p>
            <a:r>
              <a:rPr lang="en-US" dirty="0" smtClean="0"/>
              <a:t>A (NIST) security capability means:</a:t>
            </a:r>
          </a:p>
          <a:p>
            <a:r>
              <a:rPr lang="en-US" dirty="0" smtClean="0"/>
              <a:t>A collection (set) of security controls that work together to achieve an overall</a:t>
            </a:r>
          </a:p>
          <a:p>
            <a:r>
              <a:rPr lang="en-US" dirty="0" smtClean="0"/>
              <a:t>security purpose. (NIST 800-53 Rev4, p. 21.)</a:t>
            </a:r>
          </a:p>
          <a:p>
            <a:endParaRPr lang="en-US" dirty="0" smtClean="0"/>
          </a:p>
          <a:p>
            <a:r>
              <a:rPr lang="en-US" dirty="0" smtClean="0"/>
              <a:t>NIST notes that focusing on “security capabilities” improves/supports risk</a:t>
            </a:r>
          </a:p>
          <a:p>
            <a:r>
              <a:rPr lang="en-US" dirty="0" smtClean="0"/>
              <a:t>management:</a:t>
            </a:r>
          </a:p>
          <a:p>
            <a:endParaRPr lang="en-US" dirty="0" smtClean="0"/>
          </a:p>
          <a:p>
            <a:r>
              <a:rPr lang="en-US" dirty="0" smtClean="0"/>
              <a:t>• The failure of multiple controls, may not affect the overall security capability needed by an</a:t>
            </a:r>
          </a:p>
          <a:p>
            <a:r>
              <a:rPr lang="en-US" dirty="0" smtClean="0"/>
              <a:t>organization.</a:t>
            </a:r>
          </a:p>
          <a:p>
            <a:r>
              <a:rPr lang="en-US" dirty="0" smtClean="0"/>
              <a:t>• Moreover, employing … security capabilities allows an organization to … determine if the failure</a:t>
            </a:r>
          </a:p>
          <a:p>
            <a:r>
              <a:rPr lang="en-US" dirty="0" smtClean="0"/>
              <a:t>of a particular security control … affects the overall capability needed for mission/business</a:t>
            </a:r>
          </a:p>
          <a:p>
            <a:r>
              <a:rPr lang="en-US" dirty="0" smtClean="0"/>
              <a:t>protection.</a:t>
            </a:r>
          </a:p>
          <a:p>
            <a:r>
              <a:rPr lang="en-US" dirty="0" smtClean="0"/>
              <a:t>• Ultimately, authorization decisions (i.e., risk acceptance decisions) are made based on the</a:t>
            </a:r>
          </a:p>
          <a:p>
            <a:r>
              <a:rPr lang="en-US" dirty="0" smtClean="0"/>
              <a:t>degree to which the desired security capabilities have been effectively achieved and are</a:t>
            </a:r>
          </a:p>
          <a:p>
            <a:r>
              <a:rPr lang="en-US" dirty="0" smtClean="0"/>
              <a:t>meeting the security requirements defined by an organization. </a:t>
            </a:r>
            <a:endParaRPr lang="en-US" dirty="0"/>
          </a:p>
        </p:txBody>
      </p:sp>
    </p:spTree>
    <p:extLst>
      <p:ext uri="{BB962C8B-B14F-4D97-AF65-F5344CB8AC3E}">
        <p14:creationId xmlns:p14="http://schemas.microsoft.com/office/powerpoint/2010/main" val="307815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30 at 2.0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0"/>
            <a:ext cx="8941317" cy="6858000"/>
          </a:xfrm>
          <a:prstGeom prst="rect">
            <a:avLst/>
          </a:prstGeom>
        </p:spPr>
      </p:pic>
    </p:spTree>
    <p:extLst>
      <p:ext uri="{BB962C8B-B14F-4D97-AF65-F5344CB8AC3E}">
        <p14:creationId xmlns:p14="http://schemas.microsoft.com/office/powerpoint/2010/main" val="938332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Cybersecurity</a:t>
            </a:r>
            <a:r>
              <a:rPr lang="en-US" dirty="0" smtClean="0"/>
              <a:t> Framework</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Building from those standards, guidelines, and practices, the Framework provides a common</a:t>
            </a:r>
          </a:p>
          <a:p>
            <a:r>
              <a:rPr lang="en-US" dirty="0" smtClean="0"/>
              <a:t>taxonomy and mechanism for organizations to:</a:t>
            </a:r>
          </a:p>
          <a:p>
            <a:r>
              <a:rPr lang="en-US" dirty="0" smtClean="0"/>
              <a:t>1) Describe their current </a:t>
            </a:r>
            <a:r>
              <a:rPr lang="en-US" dirty="0" err="1" smtClean="0"/>
              <a:t>cybersecurity</a:t>
            </a:r>
            <a:r>
              <a:rPr lang="en-US" dirty="0" smtClean="0"/>
              <a:t> posture;</a:t>
            </a:r>
          </a:p>
          <a:p>
            <a:r>
              <a:rPr lang="en-US" dirty="0" smtClean="0"/>
              <a:t>2) Describe their target state for </a:t>
            </a:r>
            <a:r>
              <a:rPr lang="en-US" dirty="0" err="1" smtClean="0"/>
              <a:t>cybersecurity</a:t>
            </a:r>
            <a:r>
              <a:rPr lang="en-US" dirty="0" smtClean="0"/>
              <a:t>;</a:t>
            </a:r>
          </a:p>
          <a:p>
            <a:r>
              <a:rPr lang="en-US" dirty="0" smtClean="0"/>
              <a:t>3) Identify and prioritize opportunities for improvement within the context of a</a:t>
            </a:r>
          </a:p>
          <a:p>
            <a:r>
              <a:rPr lang="en-US" dirty="0" smtClean="0"/>
              <a:t>continuous and repeatable process;</a:t>
            </a:r>
          </a:p>
          <a:p>
            <a:r>
              <a:rPr lang="en-US" dirty="0" smtClean="0"/>
              <a:t>4) Assess progress toward the target state;</a:t>
            </a:r>
          </a:p>
          <a:p>
            <a:r>
              <a:rPr lang="en-US" dirty="0" smtClean="0"/>
              <a:t>5) Communicate among internal and external stakeholders about </a:t>
            </a:r>
            <a:r>
              <a:rPr lang="en-US" dirty="0" err="1" smtClean="0"/>
              <a:t>cybersecurity</a:t>
            </a:r>
            <a:r>
              <a:rPr lang="en-US" dirty="0" smtClean="0"/>
              <a:t> risk. </a:t>
            </a:r>
            <a:endParaRPr lang="en-US" dirty="0"/>
          </a:p>
        </p:txBody>
      </p:sp>
    </p:spTree>
    <p:extLst>
      <p:ext uri="{BB962C8B-B14F-4D97-AF65-F5344CB8AC3E}">
        <p14:creationId xmlns:p14="http://schemas.microsoft.com/office/powerpoint/2010/main" val="23140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2400" y="274638"/>
            <a:ext cx="8826500" cy="5549900"/>
          </a:xfrm>
          <a:prstGeom prst="rect">
            <a:avLst/>
          </a:prstGeom>
        </p:spPr>
      </p:pic>
    </p:spTree>
    <p:extLst>
      <p:ext uri="{BB962C8B-B14F-4D97-AF65-F5344CB8AC3E}">
        <p14:creationId xmlns:p14="http://schemas.microsoft.com/office/powerpoint/2010/main" val="182064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Government IT Security</a:t>
            </a:r>
            <a:endParaRPr lang="en-US" sz="8000" dirty="0"/>
          </a:p>
        </p:txBody>
      </p:sp>
    </p:spTree>
    <p:extLst>
      <p:ext uri="{BB962C8B-B14F-4D97-AF65-F5344CB8AC3E}">
        <p14:creationId xmlns:p14="http://schemas.microsoft.com/office/powerpoint/2010/main" val="1724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Cybersecurity</a:t>
            </a:r>
            <a:r>
              <a:rPr lang="en-US" dirty="0" smtClean="0"/>
              <a:t> Framework</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t>Tier 1: Partial</a:t>
            </a:r>
          </a:p>
          <a:p>
            <a:pPr marL="0" indent="0">
              <a:buNone/>
            </a:pPr>
            <a:r>
              <a:rPr lang="en-US" dirty="0" smtClean="0"/>
              <a:t>	Risk Management Process – Organizational </a:t>
            </a:r>
            <a:r>
              <a:rPr lang="en-US" dirty="0" err="1" smtClean="0"/>
              <a:t>cybersecurity</a:t>
            </a:r>
            <a:r>
              <a:rPr lang="en-US" dirty="0" smtClean="0"/>
              <a:t> risk management practices are</a:t>
            </a:r>
          </a:p>
          <a:p>
            <a:pPr marL="0" indent="0">
              <a:buNone/>
            </a:pPr>
            <a:r>
              <a:rPr lang="en-US" dirty="0" smtClean="0"/>
              <a:t>not formalized, and risk is managed in an ad hoc and sometimes reactive manner.</a:t>
            </a:r>
          </a:p>
          <a:p>
            <a:pPr marL="0" indent="0">
              <a:buNone/>
            </a:pPr>
            <a:r>
              <a:rPr lang="en-US" dirty="0" smtClean="0"/>
              <a:t>Prioritization of </a:t>
            </a:r>
            <a:r>
              <a:rPr lang="en-US" dirty="0" err="1" smtClean="0"/>
              <a:t>cybersecurity</a:t>
            </a:r>
            <a:r>
              <a:rPr lang="en-US" dirty="0" smtClean="0"/>
              <a:t> activities may not be directly informed by organizational</a:t>
            </a:r>
          </a:p>
          <a:p>
            <a:pPr marL="0" indent="0">
              <a:buNone/>
            </a:pPr>
            <a:r>
              <a:rPr lang="en-US" dirty="0" smtClean="0"/>
              <a:t>risk objectives, the threat environment, or business/mission requirements.</a:t>
            </a:r>
          </a:p>
          <a:p>
            <a:pPr marL="0" indent="0">
              <a:buNone/>
            </a:pPr>
            <a:r>
              <a:rPr lang="en-US" dirty="0" smtClean="0"/>
              <a:t>•	 Integrated Risk Management Program – There is limited awareness of </a:t>
            </a:r>
            <a:r>
              <a:rPr lang="en-US" dirty="0" err="1" smtClean="0"/>
              <a:t>cybersecurity</a:t>
            </a:r>
            <a:r>
              <a:rPr lang="en-US" dirty="0" smtClean="0"/>
              <a:t> risk</a:t>
            </a:r>
          </a:p>
          <a:p>
            <a:pPr marL="0" indent="0">
              <a:buNone/>
            </a:pPr>
            <a:r>
              <a:rPr lang="en-US" dirty="0" smtClean="0"/>
              <a:t>at the organizational level and an organization-wide approach to managing </a:t>
            </a:r>
            <a:r>
              <a:rPr lang="en-US" dirty="0" err="1" smtClean="0"/>
              <a:t>cybersecurity</a:t>
            </a:r>
            <a:endParaRPr lang="en-US" dirty="0" smtClean="0"/>
          </a:p>
          <a:p>
            <a:pPr marL="0" indent="0">
              <a:buNone/>
            </a:pPr>
            <a:r>
              <a:rPr lang="en-US" dirty="0" smtClean="0"/>
              <a:t>risk has not been established. The organization implements </a:t>
            </a:r>
            <a:r>
              <a:rPr lang="en-US" dirty="0" err="1" smtClean="0"/>
              <a:t>cybersecurity</a:t>
            </a:r>
            <a:r>
              <a:rPr lang="en-US" dirty="0" smtClean="0"/>
              <a:t> risk</a:t>
            </a:r>
          </a:p>
          <a:p>
            <a:pPr marL="0" indent="0">
              <a:buNone/>
            </a:pPr>
            <a:r>
              <a:rPr lang="en-US" dirty="0" smtClean="0"/>
              <a:t>management on an irregular, case-by-case basis due to varied experience or information</a:t>
            </a:r>
          </a:p>
          <a:p>
            <a:pPr marL="0" indent="0">
              <a:buNone/>
            </a:pPr>
            <a:r>
              <a:rPr lang="en-US" dirty="0" smtClean="0"/>
              <a:t>gained from outside sources. The organization may not have processes that enable</a:t>
            </a:r>
          </a:p>
          <a:p>
            <a:pPr marL="0" indent="0">
              <a:buNone/>
            </a:pPr>
            <a:r>
              <a:rPr lang="en-US" dirty="0" err="1" smtClean="0"/>
              <a:t>cybersecurity</a:t>
            </a:r>
            <a:r>
              <a:rPr lang="en-US" dirty="0" smtClean="0"/>
              <a:t> information to be shared within the organization.</a:t>
            </a:r>
          </a:p>
          <a:p>
            <a:pPr marL="0" indent="0">
              <a:buNone/>
            </a:pPr>
            <a:r>
              <a:rPr lang="en-US" dirty="0" smtClean="0"/>
              <a:t>•	 External Participation – An organization may not have the processes in place to</a:t>
            </a:r>
          </a:p>
          <a:p>
            <a:pPr marL="0" indent="0">
              <a:buNone/>
            </a:pPr>
            <a:r>
              <a:rPr lang="en-US" dirty="0" smtClean="0"/>
              <a:t>participate in coordination or collaboration with other entities.</a:t>
            </a:r>
          </a:p>
          <a:p>
            <a:r>
              <a:rPr lang="en-US" dirty="0" smtClean="0"/>
              <a:t> </a:t>
            </a:r>
            <a:endParaRPr lang="en-US" dirty="0"/>
          </a:p>
        </p:txBody>
      </p:sp>
    </p:spTree>
    <p:extLst>
      <p:ext uri="{BB962C8B-B14F-4D97-AF65-F5344CB8AC3E}">
        <p14:creationId xmlns:p14="http://schemas.microsoft.com/office/powerpoint/2010/main" val="147407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Cybersecurity</a:t>
            </a:r>
            <a:r>
              <a:rPr lang="en-US" dirty="0" smtClean="0"/>
              <a:t> Framework</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t>Tier 2: Risk Informed</a:t>
            </a:r>
          </a:p>
          <a:p>
            <a:pPr marL="0" indent="0">
              <a:buNone/>
            </a:pPr>
            <a:r>
              <a:rPr lang="en-US" dirty="0" smtClean="0"/>
              <a:t>•	 Risk Management Process – Risk management practices are approved by management</a:t>
            </a:r>
          </a:p>
          <a:p>
            <a:pPr marL="0" indent="0">
              <a:buNone/>
            </a:pPr>
            <a:r>
              <a:rPr lang="en-US" dirty="0" smtClean="0"/>
              <a:t>but may not be established as organizational-wide policy. Prioritization of </a:t>
            </a:r>
            <a:r>
              <a:rPr lang="en-US" dirty="0" err="1" smtClean="0"/>
              <a:t>cybersecurity</a:t>
            </a:r>
            <a:endParaRPr lang="en-US" dirty="0" smtClean="0"/>
          </a:p>
          <a:p>
            <a:pPr marL="0" indent="0">
              <a:buNone/>
            </a:pPr>
            <a:r>
              <a:rPr lang="en-US" dirty="0" smtClean="0"/>
              <a:t>activities is directly informed by organizational risk objectives, the threat environment, or</a:t>
            </a:r>
          </a:p>
          <a:p>
            <a:pPr marL="0" indent="0">
              <a:buNone/>
            </a:pPr>
            <a:r>
              <a:rPr lang="en-US" dirty="0" smtClean="0"/>
              <a:t>business/mission requirements.</a:t>
            </a:r>
          </a:p>
          <a:p>
            <a:pPr marL="0" indent="0">
              <a:buNone/>
            </a:pPr>
            <a:r>
              <a:rPr lang="en-US" dirty="0" smtClean="0"/>
              <a:t>•	 Integrated Risk Management Program – There is an awareness of </a:t>
            </a:r>
            <a:r>
              <a:rPr lang="en-US" dirty="0" err="1" smtClean="0"/>
              <a:t>cybersecurity</a:t>
            </a:r>
            <a:r>
              <a:rPr lang="en-US" dirty="0" smtClean="0"/>
              <a:t> risk at</a:t>
            </a:r>
          </a:p>
          <a:p>
            <a:pPr marL="0" indent="0">
              <a:buNone/>
            </a:pPr>
            <a:r>
              <a:rPr lang="en-US" dirty="0" smtClean="0"/>
              <a:t>the organizational level but an organization-wide approach to managing </a:t>
            </a:r>
            <a:r>
              <a:rPr lang="en-US" dirty="0" err="1" smtClean="0"/>
              <a:t>cybersecurity</a:t>
            </a:r>
            <a:endParaRPr lang="en-US" dirty="0" smtClean="0"/>
          </a:p>
          <a:p>
            <a:pPr marL="0" indent="0">
              <a:buNone/>
            </a:pPr>
            <a:r>
              <a:rPr lang="en-US" dirty="0" smtClean="0"/>
              <a:t>risk has not been established. Risk-informed, management-approved processes and</a:t>
            </a:r>
          </a:p>
          <a:p>
            <a:pPr marL="0" indent="0">
              <a:buNone/>
            </a:pPr>
            <a:r>
              <a:rPr lang="en-US" dirty="0" smtClean="0"/>
              <a:t>procedures are defined and implemented, and staff has adequate resources to perform</a:t>
            </a:r>
          </a:p>
          <a:p>
            <a:pPr marL="0" indent="0">
              <a:buNone/>
            </a:pPr>
            <a:r>
              <a:rPr lang="en-US" dirty="0" smtClean="0"/>
              <a:t>their </a:t>
            </a:r>
            <a:r>
              <a:rPr lang="en-US" dirty="0" err="1" smtClean="0"/>
              <a:t>cybersecurity</a:t>
            </a:r>
            <a:r>
              <a:rPr lang="en-US" dirty="0" smtClean="0"/>
              <a:t> duties. </a:t>
            </a:r>
            <a:r>
              <a:rPr lang="en-US" dirty="0" err="1" smtClean="0"/>
              <a:t>Cybersecurity</a:t>
            </a:r>
            <a:r>
              <a:rPr lang="en-US" dirty="0" smtClean="0"/>
              <a:t> information is shared within the organization on</a:t>
            </a:r>
          </a:p>
          <a:p>
            <a:pPr marL="0" indent="0">
              <a:buNone/>
            </a:pPr>
            <a:r>
              <a:rPr lang="en-US" dirty="0" smtClean="0"/>
              <a:t>an informal basis.</a:t>
            </a:r>
          </a:p>
          <a:p>
            <a:pPr marL="0" indent="0">
              <a:buNone/>
            </a:pPr>
            <a:r>
              <a:rPr lang="en-US" dirty="0" smtClean="0"/>
              <a:t>•	 External Participation – The organization knows its role in the larger ecosystem, but has</a:t>
            </a:r>
          </a:p>
          <a:p>
            <a:pPr marL="0" indent="0">
              <a:buNone/>
            </a:pPr>
            <a:r>
              <a:rPr lang="en-US" dirty="0" smtClean="0"/>
              <a:t>not formalized its capabilities to interact and share information externally. </a:t>
            </a:r>
            <a:endParaRPr lang="en-US" dirty="0"/>
          </a:p>
        </p:txBody>
      </p:sp>
    </p:spTree>
    <p:extLst>
      <p:ext uri="{BB962C8B-B14F-4D97-AF65-F5344CB8AC3E}">
        <p14:creationId xmlns:p14="http://schemas.microsoft.com/office/powerpoint/2010/main" val="1983005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749"/>
            <a:ext cx="8229600" cy="1143000"/>
          </a:xfrm>
        </p:spPr>
        <p:txBody>
          <a:bodyPr/>
          <a:lstStyle/>
          <a:p>
            <a:r>
              <a:rPr lang="en-US" dirty="0" err="1" smtClean="0"/>
              <a:t>Cybersecurity</a:t>
            </a:r>
            <a:r>
              <a:rPr lang="en-US" dirty="0" smtClean="0"/>
              <a:t> Framework</a:t>
            </a: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smtClean="0"/>
              <a:t>Tier 3: Repeatable</a:t>
            </a:r>
          </a:p>
          <a:p>
            <a:pPr marL="0" indent="0">
              <a:buNone/>
            </a:pPr>
            <a:r>
              <a:rPr lang="en-US" dirty="0" smtClean="0"/>
              <a:t>•	 Risk Management Process – The organization’s risk management practices are formally</a:t>
            </a:r>
          </a:p>
          <a:p>
            <a:pPr marL="0" indent="0">
              <a:buNone/>
            </a:pPr>
            <a:r>
              <a:rPr lang="en-US" dirty="0" smtClean="0"/>
              <a:t>approved and expressed as policy. Organizational </a:t>
            </a:r>
            <a:r>
              <a:rPr lang="en-US" dirty="0" err="1" smtClean="0"/>
              <a:t>cybersecurity</a:t>
            </a:r>
            <a:r>
              <a:rPr lang="en-US" dirty="0" smtClean="0"/>
              <a:t> practices are regularly</a:t>
            </a:r>
          </a:p>
          <a:p>
            <a:pPr marL="0" indent="0">
              <a:buNone/>
            </a:pPr>
            <a:r>
              <a:rPr lang="en-US" dirty="0" smtClean="0"/>
              <a:t>updated based on the application of risk management processes to changes in</a:t>
            </a:r>
          </a:p>
          <a:p>
            <a:pPr marL="0" indent="0">
              <a:buNone/>
            </a:pPr>
            <a:r>
              <a:rPr lang="en-US" dirty="0" smtClean="0"/>
              <a:t>business/mission requirements and a changing threat and technology landscape.</a:t>
            </a:r>
          </a:p>
          <a:p>
            <a:pPr marL="0" indent="0">
              <a:buNone/>
            </a:pPr>
            <a:r>
              <a:rPr lang="en-US" dirty="0" smtClean="0"/>
              <a:t>•	 Integrated Risk Management Program – There is an organization-wide approach to</a:t>
            </a:r>
          </a:p>
          <a:p>
            <a:pPr marL="0" indent="0">
              <a:buNone/>
            </a:pPr>
            <a:r>
              <a:rPr lang="en-US" dirty="0" smtClean="0"/>
              <a:t>manage </a:t>
            </a:r>
            <a:r>
              <a:rPr lang="en-US" dirty="0" err="1" smtClean="0"/>
              <a:t>cybersecurity</a:t>
            </a:r>
            <a:r>
              <a:rPr lang="en-US" dirty="0" smtClean="0"/>
              <a:t> risk. Risk-informed policies, processes, and procedures are</a:t>
            </a:r>
          </a:p>
          <a:p>
            <a:pPr marL="0" indent="0">
              <a:buNone/>
            </a:pPr>
            <a:r>
              <a:rPr lang="en-US" dirty="0" smtClean="0"/>
              <a:t>defined, implemented as intended, and reviewed. Consistent methods are in place to</a:t>
            </a:r>
          </a:p>
          <a:p>
            <a:pPr marL="0" indent="0">
              <a:buNone/>
            </a:pPr>
            <a:r>
              <a:rPr lang="en-US" dirty="0" smtClean="0"/>
              <a:t>respond effectively to changes in risk. Personnel possess the knowledge and skills to</a:t>
            </a:r>
          </a:p>
          <a:p>
            <a:pPr marL="0" indent="0">
              <a:buNone/>
            </a:pPr>
            <a:r>
              <a:rPr lang="en-US" dirty="0" smtClean="0"/>
              <a:t>perform their appointed roles and responsibilities.</a:t>
            </a:r>
          </a:p>
          <a:p>
            <a:pPr marL="0" indent="0">
              <a:buNone/>
            </a:pPr>
            <a:r>
              <a:rPr lang="en-US" dirty="0" smtClean="0"/>
              <a:t>•	 External Participation – The organization understands its dependencies and partners and</a:t>
            </a:r>
          </a:p>
          <a:p>
            <a:pPr marL="0" indent="0">
              <a:buNone/>
            </a:pPr>
            <a:r>
              <a:rPr lang="en-US" dirty="0" smtClean="0"/>
              <a:t>receives information from these partners that enables collaboration and risk-based</a:t>
            </a:r>
          </a:p>
          <a:p>
            <a:pPr marL="0" indent="0">
              <a:buNone/>
            </a:pPr>
            <a:r>
              <a:rPr lang="en-US" dirty="0" smtClean="0"/>
              <a:t>management decisions within the organization in response to events. </a:t>
            </a:r>
            <a:endParaRPr lang="en-US" dirty="0"/>
          </a:p>
        </p:txBody>
      </p:sp>
    </p:spTree>
    <p:extLst>
      <p:ext uri="{BB962C8B-B14F-4D97-AF65-F5344CB8AC3E}">
        <p14:creationId xmlns:p14="http://schemas.microsoft.com/office/powerpoint/2010/main" val="2358615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Cybersecurity</a:t>
            </a:r>
            <a:r>
              <a:rPr lang="en-US" dirty="0" smtClean="0"/>
              <a:t> Framework</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t>Tier 4: Adaptive</a:t>
            </a:r>
          </a:p>
          <a:p>
            <a:pPr marL="0" indent="0">
              <a:buNone/>
            </a:pPr>
            <a:r>
              <a:rPr lang="en-US" dirty="0" smtClean="0"/>
              <a:t>•	 Risk Management Process – The organization adapts its </a:t>
            </a:r>
            <a:r>
              <a:rPr lang="en-US" dirty="0" err="1" smtClean="0"/>
              <a:t>cybersecurity</a:t>
            </a:r>
            <a:r>
              <a:rPr lang="en-US" dirty="0" smtClean="0"/>
              <a:t> practices based on</a:t>
            </a:r>
          </a:p>
          <a:p>
            <a:pPr marL="0" indent="0">
              <a:buNone/>
            </a:pPr>
            <a:r>
              <a:rPr lang="en-US" dirty="0" smtClean="0"/>
              <a:t>lessons learned and predictive indicators derived from previous and current </a:t>
            </a:r>
            <a:r>
              <a:rPr lang="en-US" dirty="0" err="1" smtClean="0"/>
              <a:t>cybersecurity</a:t>
            </a:r>
            <a:endParaRPr lang="en-US" dirty="0" smtClean="0"/>
          </a:p>
          <a:p>
            <a:pPr marL="0" indent="0">
              <a:buNone/>
            </a:pPr>
            <a:r>
              <a:rPr lang="en-US" dirty="0" smtClean="0"/>
              <a:t>activities. Through a process of continuous improvement incorporating advanced</a:t>
            </a:r>
          </a:p>
          <a:p>
            <a:pPr marL="0" indent="0">
              <a:buNone/>
            </a:pPr>
            <a:r>
              <a:rPr lang="en-US" dirty="0" err="1" smtClean="0"/>
              <a:t>cybersecurity</a:t>
            </a:r>
            <a:r>
              <a:rPr lang="en-US" dirty="0" smtClean="0"/>
              <a:t> technologies and practices, the organization actively adapts to a changing</a:t>
            </a:r>
          </a:p>
          <a:p>
            <a:pPr marL="0" indent="0">
              <a:buNone/>
            </a:pPr>
            <a:r>
              <a:rPr lang="en-US" dirty="0" err="1" smtClean="0"/>
              <a:t>cybersecurity</a:t>
            </a:r>
            <a:r>
              <a:rPr lang="en-US" dirty="0" smtClean="0"/>
              <a:t> landscape and responds to evolving and sophisticated threats in a timely</a:t>
            </a:r>
          </a:p>
          <a:p>
            <a:pPr marL="0" indent="0">
              <a:buNone/>
            </a:pPr>
            <a:r>
              <a:rPr lang="en-US" dirty="0" smtClean="0"/>
              <a:t>manner.</a:t>
            </a:r>
          </a:p>
          <a:p>
            <a:pPr marL="0" indent="0">
              <a:buNone/>
            </a:pPr>
            <a:r>
              <a:rPr lang="en-US" dirty="0" smtClean="0"/>
              <a:t>•	 Integrated Risk Management Program – There is an organization-wide approach to</a:t>
            </a:r>
          </a:p>
          <a:p>
            <a:pPr marL="0" indent="0">
              <a:buNone/>
            </a:pPr>
            <a:r>
              <a:rPr lang="en-US" dirty="0" smtClean="0"/>
              <a:t>managing </a:t>
            </a:r>
            <a:r>
              <a:rPr lang="en-US" dirty="0" err="1" smtClean="0"/>
              <a:t>cybersecurity</a:t>
            </a:r>
            <a:r>
              <a:rPr lang="en-US" dirty="0" smtClean="0"/>
              <a:t> risk that uses risk-informed policies, processes, and procedures</a:t>
            </a:r>
          </a:p>
          <a:p>
            <a:pPr marL="0" indent="0">
              <a:buNone/>
            </a:pPr>
            <a:r>
              <a:rPr lang="en-US" dirty="0" smtClean="0"/>
              <a:t>to address potential </a:t>
            </a:r>
            <a:r>
              <a:rPr lang="en-US" dirty="0" err="1" smtClean="0"/>
              <a:t>cybersecurity</a:t>
            </a:r>
            <a:r>
              <a:rPr lang="en-US" dirty="0" smtClean="0"/>
              <a:t> events. </a:t>
            </a:r>
            <a:r>
              <a:rPr lang="en-US" dirty="0" err="1" smtClean="0"/>
              <a:t>Cybersecurity</a:t>
            </a:r>
            <a:r>
              <a:rPr lang="en-US" dirty="0" smtClean="0"/>
              <a:t> risk management is part of the</a:t>
            </a:r>
          </a:p>
          <a:p>
            <a:pPr marL="0" indent="0">
              <a:buNone/>
            </a:pPr>
            <a:r>
              <a:rPr lang="en-US" dirty="0" smtClean="0"/>
              <a:t>organizational culture and evolves from an awareness of previous activities, information</a:t>
            </a:r>
          </a:p>
          <a:p>
            <a:pPr marL="0" indent="0">
              <a:buNone/>
            </a:pPr>
            <a:r>
              <a:rPr lang="en-US" dirty="0" smtClean="0"/>
              <a:t>shared by other sources, and continuous awareness of activities on their systems and</a:t>
            </a:r>
          </a:p>
          <a:p>
            <a:pPr marL="0" indent="0">
              <a:buNone/>
            </a:pPr>
            <a:r>
              <a:rPr lang="en-US" dirty="0" smtClean="0"/>
              <a:t>networks.</a:t>
            </a:r>
          </a:p>
          <a:p>
            <a:pPr marL="0" indent="0">
              <a:buNone/>
            </a:pPr>
            <a:r>
              <a:rPr lang="en-US" dirty="0" smtClean="0"/>
              <a:t>•	 External Participation – The organization manages risk and actively shares information</a:t>
            </a:r>
          </a:p>
          <a:p>
            <a:pPr marL="0" indent="0">
              <a:buNone/>
            </a:pPr>
            <a:r>
              <a:rPr lang="en-US" dirty="0" smtClean="0"/>
              <a:t>with partners to ensure that accurate, current information is being distributed and</a:t>
            </a:r>
          </a:p>
          <a:p>
            <a:pPr marL="0" indent="0">
              <a:buNone/>
            </a:pPr>
            <a:r>
              <a:rPr lang="en-US" dirty="0" smtClean="0"/>
              <a:t>consumed to improve </a:t>
            </a:r>
            <a:r>
              <a:rPr lang="en-US" dirty="0" err="1" smtClean="0"/>
              <a:t>cybersecurity</a:t>
            </a:r>
            <a:r>
              <a:rPr lang="en-US" dirty="0" smtClean="0"/>
              <a:t> before a </a:t>
            </a:r>
            <a:r>
              <a:rPr lang="en-US" dirty="0" err="1" smtClean="0"/>
              <a:t>cybersecurity</a:t>
            </a:r>
            <a:r>
              <a:rPr lang="en-US" dirty="0" smtClean="0"/>
              <a:t> event occur</a:t>
            </a:r>
            <a:endParaRPr lang="en-US" dirty="0"/>
          </a:p>
        </p:txBody>
      </p:sp>
    </p:spTree>
    <p:extLst>
      <p:ext uri="{BB962C8B-B14F-4D97-AF65-F5344CB8AC3E}">
        <p14:creationId xmlns:p14="http://schemas.microsoft.com/office/powerpoint/2010/main" val="2169587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14.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0"/>
            <a:ext cx="7866112" cy="6858000"/>
          </a:xfrm>
          <a:prstGeom prst="rect">
            <a:avLst/>
          </a:prstGeom>
        </p:spPr>
      </p:pic>
    </p:spTree>
    <p:extLst>
      <p:ext uri="{BB962C8B-B14F-4D97-AF65-F5344CB8AC3E}">
        <p14:creationId xmlns:p14="http://schemas.microsoft.com/office/powerpoint/2010/main" val="3443701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05.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558" y="0"/>
            <a:ext cx="7149442" cy="6858000"/>
          </a:xfrm>
          <a:prstGeom prst="rect">
            <a:avLst/>
          </a:prstGeom>
        </p:spPr>
      </p:pic>
    </p:spTree>
    <p:extLst>
      <p:ext uri="{BB962C8B-B14F-4D97-AF65-F5344CB8AC3E}">
        <p14:creationId xmlns:p14="http://schemas.microsoft.com/office/powerpoint/2010/main" val="4246283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15.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93008"/>
          </a:xfrm>
          <a:prstGeom prst="rect">
            <a:avLst/>
          </a:prstGeom>
        </p:spPr>
      </p:pic>
    </p:spTree>
    <p:extLst>
      <p:ext uri="{BB962C8B-B14F-4D97-AF65-F5344CB8AC3E}">
        <p14:creationId xmlns:p14="http://schemas.microsoft.com/office/powerpoint/2010/main" val="3869411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8-09 at 12.18.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689" y="0"/>
            <a:ext cx="5528388" cy="6858000"/>
          </a:xfrm>
          <a:prstGeom prst="rect">
            <a:avLst/>
          </a:prstGeom>
        </p:spPr>
      </p:pic>
    </p:spTree>
    <p:extLst>
      <p:ext uri="{BB962C8B-B14F-4D97-AF65-F5344CB8AC3E}">
        <p14:creationId xmlns:p14="http://schemas.microsoft.com/office/powerpoint/2010/main" val="13256867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18.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737" y="0"/>
            <a:ext cx="5780633" cy="6858000"/>
          </a:xfrm>
          <a:prstGeom prst="rect">
            <a:avLst/>
          </a:prstGeom>
        </p:spPr>
      </p:pic>
    </p:spTree>
    <p:extLst>
      <p:ext uri="{BB962C8B-B14F-4D97-AF65-F5344CB8AC3E}">
        <p14:creationId xmlns:p14="http://schemas.microsoft.com/office/powerpoint/2010/main" val="1726552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22.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18" y="1291136"/>
            <a:ext cx="6769100" cy="1422400"/>
          </a:xfrm>
          <a:prstGeom prst="rect">
            <a:avLst/>
          </a:prstGeom>
        </p:spPr>
      </p:pic>
    </p:spTree>
    <p:extLst>
      <p:ext uri="{BB962C8B-B14F-4D97-AF65-F5344CB8AC3E}">
        <p14:creationId xmlns:p14="http://schemas.microsoft.com/office/powerpoint/2010/main" val="3253303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Security Controls: </a:t>
            </a:r>
            <a:br>
              <a:rPr lang="en-US" dirty="0" smtClean="0"/>
            </a:br>
            <a:r>
              <a:rPr lang="en-US" dirty="0" smtClean="0"/>
              <a:t>FISMA Standard, SP-53 Rev 4</a:t>
            </a:r>
            <a:endParaRPr lang="en-US" dirty="0"/>
          </a:p>
        </p:txBody>
      </p:sp>
      <p:pic>
        <p:nvPicPr>
          <p:cNvPr id="5" name="Picture 4" descr="Screen Shot 2013-12-02 at 10.41.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17638"/>
            <a:ext cx="5805112" cy="5440361"/>
          </a:xfrm>
          <a:prstGeom prst="rect">
            <a:avLst/>
          </a:prstGeom>
        </p:spPr>
      </p:pic>
    </p:spTree>
    <p:extLst>
      <p:ext uri="{BB962C8B-B14F-4D97-AF65-F5344CB8AC3E}">
        <p14:creationId xmlns:p14="http://schemas.microsoft.com/office/powerpoint/2010/main" val="311520954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30.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857" y="0"/>
            <a:ext cx="5057775" cy="6858000"/>
          </a:xfrm>
          <a:prstGeom prst="rect">
            <a:avLst/>
          </a:prstGeom>
        </p:spPr>
      </p:pic>
    </p:spTree>
    <p:extLst>
      <p:ext uri="{BB962C8B-B14F-4D97-AF65-F5344CB8AC3E}">
        <p14:creationId xmlns:p14="http://schemas.microsoft.com/office/powerpoint/2010/main" val="34158291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58098"/>
          </a:xfrm>
          <a:prstGeom prst="rect">
            <a:avLst/>
          </a:prstGeom>
        </p:spPr>
      </p:pic>
    </p:spTree>
    <p:extLst>
      <p:ext uri="{BB962C8B-B14F-4D97-AF65-F5344CB8AC3E}">
        <p14:creationId xmlns:p14="http://schemas.microsoft.com/office/powerpoint/2010/main" val="13927186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364705"/>
          </a:xfrm>
          <a:prstGeom prst="rect">
            <a:avLst/>
          </a:prstGeom>
        </p:spPr>
      </p:pic>
    </p:spTree>
    <p:extLst>
      <p:ext uri="{BB962C8B-B14F-4D97-AF65-F5344CB8AC3E}">
        <p14:creationId xmlns:p14="http://schemas.microsoft.com/office/powerpoint/2010/main" val="342476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625" y="0"/>
            <a:ext cx="5545667" cy="6858000"/>
          </a:xfrm>
          <a:prstGeom prst="rect">
            <a:avLst/>
          </a:prstGeom>
        </p:spPr>
      </p:pic>
    </p:spTree>
    <p:extLst>
      <p:ext uri="{BB962C8B-B14F-4D97-AF65-F5344CB8AC3E}">
        <p14:creationId xmlns:p14="http://schemas.microsoft.com/office/powerpoint/2010/main" val="1770524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54.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518" y="1806222"/>
            <a:ext cx="4749800" cy="4800600"/>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t>Risk Management</a:t>
            </a:r>
            <a:r>
              <a:rPr lang="en-US" dirty="0" smtClean="0"/>
              <a:t> </a:t>
            </a:r>
            <a:r>
              <a:rPr lang="en-US" dirty="0" smtClean="0"/>
              <a:t>Framework</a:t>
            </a:r>
            <a:endParaRPr lang="en-US" dirty="0"/>
          </a:p>
        </p:txBody>
      </p:sp>
    </p:spTree>
    <p:extLst>
      <p:ext uri="{BB962C8B-B14F-4D97-AF65-F5344CB8AC3E}">
        <p14:creationId xmlns:p14="http://schemas.microsoft.com/office/powerpoint/2010/main" val="13774773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1 at 11.31.38 P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78782" y="0"/>
            <a:ext cx="5785247" cy="6858000"/>
          </a:xfrm>
          <a:prstGeom prst="rect">
            <a:avLst/>
          </a:prstGeom>
          <a:noFill/>
          <a:ln>
            <a:noFill/>
          </a:ln>
        </p:spPr>
      </p:pic>
    </p:spTree>
    <p:extLst>
      <p:ext uri="{BB962C8B-B14F-4D97-AF65-F5344CB8AC3E}">
        <p14:creationId xmlns:p14="http://schemas.microsoft.com/office/powerpoint/2010/main" val="2006387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09 at 12.57.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4" y="0"/>
            <a:ext cx="6552229" cy="6858000"/>
          </a:xfrm>
          <a:prstGeom prst="rect">
            <a:avLst/>
          </a:prstGeom>
        </p:spPr>
      </p:pic>
    </p:spTree>
    <p:extLst>
      <p:ext uri="{BB962C8B-B14F-4D97-AF65-F5344CB8AC3E}">
        <p14:creationId xmlns:p14="http://schemas.microsoft.com/office/powerpoint/2010/main" val="3168966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58.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036" y="0"/>
            <a:ext cx="6655964" cy="6858000"/>
          </a:xfrm>
          <a:prstGeom prst="rect">
            <a:avLst/>
          </a:prstGeom>
        </p:spPr>
      </p:pic>
    </p:spTree>
    <p:extLst>
      <p:ext uri="{BB962C8B-B14F-4D97-AF65-F5344CB8AC3E}">
        <p14:creationId xmlns:p14="http://schemas.microsoft.com/office/powerpoint/2010/main" val="41725745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DevOps Revolution</a:t>
            </a:r>
            <a:endParaRPr lang="en-US" sz="8000" dirty="0"/>
          </a:p>
        </p:txBody>
      </p:sp>
    </p:spTree>
    <p:extLst>
      <p:ext uri="{BB962C8B-B14F-4D97-AF65-F5344CB8AC3E}">
        <p14:creationId xmlns:p14="http://schemas.microsoft.com/office/powerpoint/2010/main" val="959218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30 at 5.52.32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4464"/>
            <a:ext cx="9144000" cy="6569075"/>
          </a:xfrm>
          <a:prstGeom prst="rect">
            <a:avLst/>
          </a:prstGeom>
          <a:noFill/>
          <a:ln>
            <a:noFill/>
          </a:ln>
        </p:spPr>
      </p:pic>
    </p:spTree>
    <p:extLst>
      <p:ext uri="{BB962C8B-B14F-4D97-AF65-F5344CB8AC3E}">
        <p14:creationId xmlns:p14="http://schemas.microsoft.com/office/powerpoint/2010/main" val="841089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SP800-53 Rev 4 </a:t>
            </a:r>
            <a:br>
              <a:rPr lang="en-US" dirty="0" smtClean="0"/>
            </a:br>
            <a:r>
              <a:rPr lang="en-US" dirty="0" smtClean="0"/>
              <a:t>Security Controls: 18 Families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Access Control</a:t>
            </a:r>
          </a:p>
          <a:p>
            <a:r>
              <a:rPr lang="en-US" dirty="0" smtClean="0"/>
              <a:t>Awareness &amp; Training</a:t>
            </a:r>
          </a:p>
          <a:p>
            <a:r>
              <a:rPr lang="en-US" dirty="0" smtClean="0"/>
              <a:t>Audit &amp; Accountability</a:t>
            </a:r>
          </a:p>
          <a:p>
            <a:r>
              <a:rPr lang="en-US" dirty="0" smtClean="0"/>
              <a:t>Security Assessment &amp; Authorization</a:t>
            </a:r>
          </a:p>
          <a:p>
            <a:r>
              <a:rPr lang="en-US" dirty="0" smtClean="0"/>
              <a:t>Configuration Management</a:t>
            </a:r>
          </a:p>
          <a:p>
            <a:r>
              <a:rPr lang="en-US" dirty="0" smtClean="0"/>
              <a:t>Contingency Planning</a:t>
            </a:r>
          </a:p>
          <a:p>
            <a:r>
              <a:rPr lang="en-US" dirty="0" smtClean="0"/>
              <a:t>Identification &amp; Authorization</a:t>
            </a:r>
          </a:p>
          <a:p>
            <a:r>
              <a:rPr lang="en-US" dirty="0" smtClean="0"/>
              <a:t>Incident Response</a:t>
            </a:r>
          </a:p>
          <a:p>
            <a:r>
              <a:rPr lang="en-US" dirty="0" smtClean="0"/>
              <a:t>Maintenance</a:t>
            </a:r>
            <a:endParaRPr lang="en-US" dirty="0"/>
          </a:p>
          <a:p>
            <a:endParaRPr lang="en-US" dirty="0" smtClean="0"/>
          </a:p>
          <a:p>
            <a:endParaRPr lang="en-US" dirty="0"/>
          </a:p>
        </p:txBody>
      </p:sp>
    </p:spTree>
    <p:extLst>
      <p:ext uri="{BB962C8B-B14F-4D97-AF65-F5344CB8AC3E}">
        <p14:creationId xmlns:p14="http://schemas.microsoft.com/office/powerpoint/2010/main" val="250435137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30 at 5.50.10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17525"/>
            <a:ext cx="9144000" cy="5822950"/>
          </a:xfrm>
          <a:prstGeom prst="rect">
            <a:avLst/>
          </a:prstGeom>
          <a:noFill/>
          <a:ln>
            <a:noFill/>
          </a:ln>
        </p:spPr>
      </p:pic>
    </p:spTree>
    <p:extLst>
      <p:ext uri="{BB962C8B-B14F-4D97-AF65-F5344CB8AC3E}">
        <p14:creationId xmlns:p14="http://schemas.microsoft.com/office/powerpoint/2010/main" val="3642933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John Willis: 3 Threads: Agile Infrastructure</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r>
              <a:rPr lang="en-US" dirty="0" smtClean="0"/>
              <a:t>Patrick </a:t>
            </a:r>
            <a:r>
              <a:rPr lang="en-US" dirty="0"/>
              <a:t>Dubois and Andrew Schafer </a:t>
            </a:r>
            <a:r>
              <a:rPr lang="en-US" dirty="0" smtClean="0"/>
              <a:t>2008 Agile </a:t>
            </a:r>
            <a:r>
              <a:rPr lang="en-US" dirty="0" err="1" smtClean="0"/>
              <a:t>Infrastruture</a:t>
            </a:r>
            <a:r>
              <a:rPr lang="en-US" dirty="0" smtClean="0"/>
              <a:t> </a:t>
            </a:r>
            <a:r>
              <a:rPr lang="en-US" dirty="0" err="1" smtClean="0"/>
              <a:t>conferecne</a:t>
            </a:r>
            <a:r>
              <a:rPr lang="en-US" dirty="0" smtClean="0"/>
              <a:t> BOF</a:t>
            </a:r>
            <a:r>
              <a:rPr lang="en-US" dirty="0" smtClean="0"/>
              <a:t> </a:t>
            </a:r>
          </a:p>
          <a:p>
            <a:r>
              <a:rPr lang="en-US" dirty="0" smtClean="0"/>
              <a:t>Marcel </a:t>
            </a:r>
            <a:r>
              <a:rPr lang="en-US" dirty="0" err="1"/>
              <a:t>Wegerman</a:t>
            </a:r>
            <a:r>
              <a:rPr lang="en-US" dirty="0"/>
              <a:t> had started an agile-</a:t>
            </a:r>
            <a:r>
              <a:rPr lang="en-US" dirty="0" err="1"/>
              <a:t>sysadmin</a:t>
            </a:r>
            <a:r>
              <a:rPr lang="en-US" dirty="0"/>
              <a:t> mailing </a:t>
            </a:r>
            <a:r>
              <a:rPr lang="en-US" dirty="0" smtClean="0"/>
              <a:t>list: promoted bridge </a:t>
            </a:r>
            <a:r>
              <a:rPr lang="en-US" dirty="0"/>
              <a:t>between development and systems administration.</a:t>
            </a:r>
            <a:endParaRPr lang="en-US" dirty="0"/>
          </a:p>
          <a:p>
            <a:r>
              <a:rPr lang="en-US" dirty="0" smtClean="0"/>
              <a:t>D</a:t>
            </a:r>
            <a:r>
              <a:rPr lang="en-US" dirty="0" smtClean="0"/>
              <a:t>evOps Days </a:t>
            </a:r>
            <a:r>
              <a:rPr lang="en-US" dirty="0"/>
              <a:t>G</a:t>
            </a:r>
            <a:r>
              <a:rPr lang="en-US" dirty="0" smtClean="0"/>
              <a:t>hent 2009 : (DevOps Manifesto lowering </a:t>
            </a:r>
            <a:r>
              <a:rPr lang="en-US" dirty="0"/>
              <a:t>the risk of change through tools and </a:t>
            </a:r>
            <a:r>
              <a:rPr lang="en-US" dirty="0" smtClean="0"/>
              <a:t>culture</a:t>
            </a:r>
          </a:p>
          <a:p>
            <a:r>
              <a:rPr lang="en-US" dirty="0" smtClean="0"/>
              <a:t>DevOps </a:t>
            </a:r>
            <a:r>
              <a:rPr lang="en-US" dirty="0"/>
              <a:t>Days in </a:t>
            </a:r>
            <a:r>
              <a:rPr lang="en-US" dirty="0" err="1"/>
              <a:t>Moutainview</a:t>
            </a:r>
            <a:r>
              <a:rPr lang="en-US" dirty="0"/>
              <a:t> in 2010</a:t>
            </a:r>
          </a:p>
          <a:p>
            <a:endParaRPr lang="en-US" dirty="0"/>
          </a:p>
          <a:p>
            <a:endParaRPr lang="en-US" dirty="0"/>
          </a:p>
          <a:p>
            <a:endParaRPr lang="en-US" dirty="0"/>
          </a:p>
        </p:txBody>
      </p:sp>
    </p:spTree>
    <p:extLst>
      <p:ext uri="{BB962C8B-B14F-4D97-AF65-F5344CB8AC3E}">
        <p14:creationId xmlns:p14="http://schemas.microsoft.com/office/powerpoint/2010/main" val="40993524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John Willis: 3 Threads: Velocity</a:t>
            </a:r>
            <a:endParaRPr lang="en-US" dirty="0"/>
          </a:p>
        </p:txBody>
      </p:sp>
      <p:sp>
        <p:nvSpPr>
          <p:cNvPr id="3" name="Content Placeholder 2"/>
          <p:cNvSpPr>
            <a:spLocks noGrp="1"/>
          </p:cNvSpPr>
          <p:nvPr>
            <p:ph idx="1"/>
          </p:nvPr>
        </p:nvSpPr>
        <p:spPr/>
        <p:txBody>
          <a:bodyPr>
            <a:normAutofit/>
          </a:bodyPr>
          <a:lstStyle/>
          <a:p>
            <a:r>
              <a:rPr lang="en-US" dirty="0" smtClean="0"/>
              <a:t>John </a:t>
            </a:r>
            <a:r>
              <a:rPr lang="en-US" dirty="0" err="1" smtClean="0"/>
              <a:t>Aspaw</a:t>
            </a:r>
            <a:r>
              <a:rPr lang="en-US" dirty="0" smtClean="0"/>
              <a:t> </a:t>
            </a:r>
            <a:r>
              <a:rPr lang="en-US" dirty="0"/>
              <a:t>2009 Velocity presentation: </a:t>
            </a:r>
            <a:r>
              <a:rPr lang="en-US" dirty="0" smtClean="0"/>
              <a:t>“10</a:t>
            </a:r>
            <a:r>
              <a:rPr lang="en-US" dirty="0"/>
              <a:t>+ </a:t>
            </a:r>
            <a:r>
              <a:rPr lang="en-US" dirty="0" smtClean="0"/>
              <a:t>Deploys Per Day,” </a:t>
            </a:r>
            <a:r>
              <a:rPr lang="en-US" dirty="0" smtClean="0"/>
              <a:t>operations </a:t>
            </a:r>
            <a:r>
              <a:rPr lang="en-US" dirty="0"/>
              <a:t>needed to </a:t>
            </a:r>
            <a:r>
              <a:rPr lang="en-US" dirty="0" smtClean="0"/>
              <a:t>change</a:t>
            </a:r>
          </a:p>
          <a:p>
            <a:r>
              <a:rPr lang="en-US" dirty="0" smtClean="0"/>
              <a:t>Jessie Robbins, 2007: “Operations </a:t>
            </a:r>
            <a:r>
              <a:rPr lang="en-US" dirty="0"/>
              <a:t>is a competitive advantage… (Secret Sauce for Startups!</a:t>
            </a:r>
            <a:r>
              <a:rPr lang="en-US" dirty="0" smtClean="0"/>
              <a:t>)”</a:t>
            </a:r>
            <a:endParaRPr lang="en-US" dirty="0"/>
          </a:p>
          <a:p>
            <a:r>
              <a:rPr lang="en-US" dirty="0" smtClean="0"/>
              <a:t>Tim O’Reilly, 2006: “</a:t>
            </a:r>
            <a:r>
              <a:rPr lang="en-US" dirty="0"/>
              <a:t>Operations: The New Secret Sauce.”  </a:t>
            </a:r>
          </a:p>
          <a:p>
            <a:endParaRPr lang="en-US" dirty="0"/>
          </a:p>
          <a:p>
            <a:endParaRPr lang="en-US" dirty="0"/>
          </a:p>
          <a:p>
            <a:endParaRPr lang="en-US" dirty="0"/>
          </a:p>
        </p:txBody>
      </p:sp>
    </p:spTree>
    <p:extLst>
      <p:ext uri="{BB962C8B-B14F-4D97-AF65-F5344CB8AC3E}">
        <p14:creationId xmlns:p14="http://schemas.microsoft.com/office/powerpoint/2010/main" val="9301199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John Willis: 3 Threads: Lean Startup</a:t>
            </a:r>
            <a:endParaRPr lang="en-US" dirty="0"/>
          </a:p>
        </p:txBody>
      </p:sp>
      <p:sp>
        <p:nvSpPr>
          <p:cNvPr id="3" name="Content Placeholder 2"/>
          <p:cNvSpPr>
            <a:spLocks noGrp="1"/>
          </p:cNvSpPr>
          <p:nvPr>
            <p:ph idx="1"/>
          </p:nvPr>
        </p:nvSpPr>
        <p:spPr/>
        <p:txBody>
          <a:bodyPr>
            <a:normAutofit/>
          </a:bodyPr>
          <a:lstStyle/>
          <a:p>
            <a:endParaRPr lang="en-US" dirty="0"/>
          </a:p>
          <a:p>
            <a:endParaRPr lang="en-US" dirty="0"/>
          </a:p>
          <a:p>
            <a:r>
              <a:rPr lang="en-US" dirty="0" smtClean="0"/>
              <a:t>Stephen Blank: Four Steps to Epiphany</a:t>
            </a:r>
            <a:br>
              <a:rPr lang="en-US" dirty="0" smtClean="0"/>
            </a:br>
            <a:r>
              <a:rPr lang="en-US" dirty="0" smtClean="0"/>
              <a:t>Eric Reis: Lessons Learned, </a:t>
            </a:r>
            <a:r>
              <a:rPr lang="en-US" dirty="0" err="1" smtClean="0"/>
              <a:t>Wealthfront</a:t>
            </a:r>
            <a:r>
              <a:rPr lang="en-US" dirty="0" smtClean="0"/>
              <a:t>, Lean Startup</a:t>
            </a:r>
          </a:p>
          <a:p>
            <a:r>
              <a:rPr lang="en-US" dirty="0" err="1" smtClean="0"/>
              <a:t>Jes</a:t>
            </a:r>
            <a:r>
              <a:rPr lang="en-US" dirty="0" smtClean="0"/>
              <a:t> Humble: Continuous Delivery, Lean Enterprise</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229592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John Willis: 3 Threads: Continuous Improvement</a:t>
            </a:r>
            <a:endParaRPr lang="en-US" dirty="0"/>
          </a:p>
        </p:txBody>
      </p:sp>
      <p:sp>
        <p:nvSpPr>
          <p:cNvPr id="3" name="Content Placeholder 2"/>
          <p:cNvSpPr>
            <a:spLocks noGrp="1"/>
          </p:cNvSpPr>
          <p:nvPr>
            <p:ph idx="1"/>
          </p:nvPr>
        </p:nvSpPr>
        <p:spPr/>
        <p:txBody>
          <a:bodyPr>
            <a:normAutofit/>
          </a:bodyPr>
          <a:lstStyle/>
          <a:p>
            <a:endParaRPr lang="en-US" dirty="0"/>
          </a:p>
          <a:p>
            <a:r>
              <a:rPr lang="en-US" dirty="0"/>
              <a:t>Continuous </a:t>
            </a:r>
            <a:r>
              <a:rPr lang="en-US" dirty="0" smtClean="0"/>
              <a:t>quality </a:t>
            </a:r>
            <a:r>
              <a:rPr lang="en-US" dirty="0" err="1" smtClean="0"/>
              <a:t>imporovement</a:t>
            </a:r>
            <a:r>
              <a:rPr lang="en-US" dirty="0"/>
              <a:t> </a:t>
            </a:r>
            <a:r>
              <a:rPr lang="en-US" dirty="0" smtClean="0"/>
              <a:t>(</a:t>
            </a:r>
            <a:r>
              <a:rPr lang="en-US" dirty="0" smtClean="0"/>
              <a:t>CQI)</a:t>
            </a:r>
          </a:p>
          <a:p>
            <a:r>
              <a:rPr lang="en-US" dirty="0" smtClean="0"/>
              <a:t>Total quality management (TQM</a:t>
            </a:r>
            <a:endParaRPr lang="en-US" dirty="0"/>
          </a:p>
          <a:p>
            <a:r>
              <a:rPr lang="en-US" dirty="0" smtClean="0"/>
              <a:t>Deming, Toyota</a:t>
            </a:r>
          </a:p>
          <a:p>
            <a:r>
              <a:rPr lang="en-US" dirty="0" smtClean="0"/>
              <a:t>Team accountability and contribution</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722959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Kim</a:t>
            </a:r>
            <a:endParaRPr lang="en-US" dirty="0"/>
          </a:p>
        </p:txBody>
      </p:sp>
      <p:sp>
        <p:nvSpPr>
          <p:cNvPr id="3" name="Content Placeholder 2"/>
          <p:cNvSpPr>
            <a:spLocks noGrp="1"/>
          </p:cNvSpPr>
          <p:nvPr>
            <p:ph idx="1"/>
          </p:nvPr>
        </p:nvSpPr>
        <p:spPr/>
        <p:txBody>
          <a:bodyPr>
            <a:normAutofit fontScale="25000" lnSpcReduction="20000"/>
          </a:bodyPr>
          <a:lstStyle/>
          <a:p>
            <a:endParaRPr lang="en-US" dirty="0"/>
          </a:p>
          <a:p>
            <a:r>
              <a:rPr lang="en-US" dirty="0" smtClean="0"/>
              <a:t>Visible Ops </a:t>
            </a:r>
            <a:r>
              <a:rPr lang="en-US" dirty="0" err="1" smtClean="0"/>
              <a:t>serieVisible</a:t>
            </a:r>
            <a:r>
              <a:rPr lang="en-US" dirty="0" smtClean="0"/>
              <a:t> </a:t>
            </a:r>
            <a:r>
              <a:rPr lang="en-US" dirty="0"/>
              <a:t>Ops: ITIL</a:t>
            </a:r>
          </a:p>
          <a:p>
            <a:r>
              <a:rPr lang="en-US" dirty="0"/>
              <a:t>Release Management:</a:t>
            </a:r>
          </a:p>
          <a:p>
            <a:r>
              <a:rPr lang="en-US" dirty="0"/>
              <a:t>Rebuild instead of Repair:</a:t>
            </a:r>
          </a:p>
          <a:p>
            <a:r>
              <a:rPr lang="en-US" dirty="0"/>
              <a:t>automated process, known amount of time</a:t>
            </a:r>
          </a:p>
          <a:p>
            <a:r>
              <a:rPr lang="en-US" dirty="0"/>
              <a:t>-less </a:t>
            </a:r>
            <a:r>
              <a:rPr lang="en-US" dirty="0" err="1"/>
              <a:t>config</a:t>
            </a:r>
            <a:r>
              <a:rPr lang="en-US" dirty="0"/>
              <a:t> variance</a:t>
            </a:r>
          </a:p>
          <a:p>
            <a:r>
              <a:rPr lang="en-US" dirty="0"/>
              <a:t>-less complicated, done by junior staff</a:t>
            </a:r>
          </a:p>
          <a:p>
            <a:r>
              <a:rPr lang="en-US" dirty="0"/>
              <a:t>-senior staff work on systemic issues</a:t>
            </a:r>
          </a:p>
          <a:p>
            <a:r>
              <a:rPr lang="en-US" dirty="0"/>
              <a:t>-eliminate unplanned work</a:t>
            </a:r>
          </a:p>
          <a:p>
            <a:endParaRPr lang="en-US" dirty="0"/>
          </a:p>
          <a:p>
            <a:r>
              <a:rPr lang="en-US" dirty="0"/>
              <a:t>Repeatable build processed</a:t>
            </a:r>
          </a:p>
          <a:p>
            <a:r>
              <a:rPr lang="en-US" dirty="0"/>
              <a:t>-golden builds stored in DSL (definitive software library(</a:t>
            </a:r>
          </a:p>
          <a:p>
            <a:r>
              <a:rPr lang="en-US" dirty="0"/>
              <a:t>DSL-CMDB</a:t>
            </a:r>
          </a:p>
          <a:p>
            <a:r>
              <a:rPr lang="en-US" dirty="0"/>
              <a:t>-create list of supported components :</a:t>
            </a:r>
          </a:p>
          <a:p>
            <a:r>
              <a:rPr lang="en-US" dirty="0"/>
              <a:t>a. infrastructure and operating systems</a:t>
            </a:r>
          </a:p>
          <a:p>
            <a:r>
              <a:rPr lang="en-US" dirty="0"/>
              <a:t>b. applications</a:t>
            </a:r>
          </a:p>
          <a:p>
            <a:r>
              <a:rPr lang="en-US" dirty="0"/>
              <a:t>c. </a:t>
            </a:r>
            <a:r>
              <a:rPr lang="en-US" dirty="0" err="1"/>
              <a:t>busness</a:t>
            </a:r>
            <a:r>
              <a:rPr lang="en-US" dirty="0"/>
              <a:t> rules</a:t>
            </a:r>
          </a:p>
          <a:p>
            <a:r>
              <a:rPr lang="en-US" dirty="0"/>
              <a:t>d. data</a:t>
            </a:r>
          </a:p>
          <a:p>
            <a:endParaRPr lang="en-US" dirty="0"/>
          </a:p>
          <a:p>
            <a:r>
              <a:rPr lang="en-US" dirty="0"/>
              <a:t>-define, combine, and reuse components (web and </a:t>
            </a:r>
            <a:r>
              <a:rPr lang="en-US" dirty="0" err="1"/>
              <a:t>db</a:t>
            </a:r>
            <a:r>
              <a:rPr lang="en-US" dirty="0"/>
              <a:t> server build may share </a:t>
            </a:r>
            <a:r>
              <a:rPr lang="en-US" dirty="0" err="1"/>
              <a:t>os</a:t>
            </a:r>
            <a:r>
              <a:rPr lang="en-US" dirty="0"/>
              <a:t>)</a:t>
            </a:r>
          </a:p>
          <a:p>
            <a:r>
              <a:rPr lang="en-US" dirty="0"/>
              <a:t>-</a:t>
            </a:r>
            <a:r>
              <a:rPr lang="en-US" dirty="0" err="1"/>
              <a:t>vmware</a:t>
            </a:r>
            <a:r>
              <a:rPr lang="en-US" dirty="0"/>
              <a:t> to create identical virtual servers</a:t>
            </a:r>
          </a:p>
          <a:p>
            <a:r>
              <a:rPr lang="en-US" dirty="0"/>
              <a:t>-develop </a:t>
            </a:r>
            <a:r>
              <a:rPr lang="en-US" dirty="0" err="1"/>
              <a:t>refererence</a:t>
            </a:r>
            <a:r>
              <a:rPr lang="en-US" dirty="0"/>
              <a:t> builds that can provision without human </a:t>
            </a:r>
            <a:r>
              <a:rPr lang="en-US" dirty="0" err="1"/>
              <a:t>intervento</a:t>
            </a:r>
            <a:endParaRPr lang="en-US" dirty="0"/>
          </a:p>
          <a:p>
            <a:endParaRPr lang="en-US" dirty="0"/>
          </a:p>
          <a:p>
            <a:r>
              <a:rPr lang="en-US" dirty="0"/>
              <a:t>-release management team put builds into DSL that are deployed by operating team </a:t>
            </a:r>
          </a:p>
          <a:p>
            <a:r>
              <a:rPr lang="en-US" dirty="0"/>
              <a:t>-no developers should be part of the build process both for security and to advance the operations staff's ability to provision and maintain infrastructure unaided </a:t>
            </a:r>
          </a:p>
          <a:p>
            <a:endParaRPr lang="en-US" dirty="0"/>
          </a:p>
          <a:p>
            <a:r>
              <a:rPr lang="en-US" dirty="0"/>
              <a:t>-patch and pray, test patches on pre-production systems </a:t>
            </a:r>
          </a:p>
          <a:p>
            <a:r>
              <a:rPr lang="en-US" dirty="0"/>
              <a:t>-patching in production can easily create errors, accumulate latent errors </a:t>
            </a:r>
          </a:p>
          <a:p>
            <a:r>
              <a:rPr lang="en-US" dirty="0"/>
              <a:t>-automated detection of changes</a:t>
            </a:r>
          </a:p>
          <a:p>
            <a:r>
              <a:rPr lang="en-US" dirty="0"/>
              <a:t>1. -</a:t>
            </a:r>
            <a:r>
              <a:rPr lang="en-US" dirty="0" err="1"/>
              <a:t>jumptstart</a:t>
            </a:r>
            <a:r>
              <a:rPr lang="en-US" dirty="0"/>
              <a:t>, kickstart, </a:t>
            </a:r>
            <a:r>
              <a:rPr lang="en-US" dirty="0" err="1" smtClean="0"/>
              <a:t>Dockerfile</a:t>
            </a:r>
            <a:endParaRPr lang="en-US" dirty="0" smtClean="0"/>
          </a:p>
          <a:p>
            <a:r>
              <a:rPr lang="en-US" dirty="0" smtClean="0"/>
              <a:t>Visible OPS Security:</a:t>
            </a:r>
          </a:p>
          <a:p>
            <a:r>
              <a:rPr lang="en-US" dirty="0" smtClean="0"/>
              <a:t>Create situational awareness</a:t>
            </a:r>
          </a:p>
          <a:p>
            <a:r>
              <a:rPr lang="en-US" dirty="0" smtClean="0"/>
              <a:t>Embed security </a:t>
            </a:r>
            <a:r>
              <a:rPr lang="en-US" dirty="0" err="1" smtClean="0"/>
              <a:t>contorols</a:t>
            </a:r>
            <a:r>
              <a:rPr lang="en-US" dirty="0" smtClean="0"/>
              <a:t> in operations</a:t>
            </a:r>
          </a:p>
          <a:p>
            <a:r>
              <a:rPr lang="en-US" dirty="0" smtClean="0"/>
              <a:t>Risk-based </a:t>
            </a:r>
            <a:r>
              <a:rPr lang="en-US" dirty="0" err="1" smtClean="0"/>
              <a:t>approch</a:t>
            </a:r>
            <a:r>
              <a:rPr lang="en-US" dirty="0" smtClean="0"/>
              <a:t>, most valuable assets</a:t>
            </a:r>
          </a:p>
          <a:p>
            <a:r>
              <a:rPr lang="en-US" dirty="0" smtClean="0"/>
              <a:t>Phoenix Project</a:t>
            </a:r>
          </a:p>
          <a:p>
            <a:endParaRPr lang="en-US" dirty="0"/>
          </a:p>
        </p:txBody>
      </p:sp>
    </p:spTree>
    <p:extLst>
      <p:ext uri="{BB962C8B-B14F-4D97-AF65-F5344CB8AC3E}">
        <p14:creationId xmlns:p14="http://schemas.microsoft.com/office/powerpoint/2010/main" val="31919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3" name="Content Placeholder 2"/>
          <p:cNvSpPr>
            <a:spLocks noGrp="1"/>
          </p:cNvSpPr>
          <p:nvPr>
            <p:ph idx="1"/>
          </p:nvPr>
        </p:nvSpPr>
        <p:spPr/>
        <p:txBody>
          <a:bodyPr/>
          <a:lstStyle/>
          <a:p>
            <a:r>
              <a:rPr lang="en-US" dirty="0" smtClean="0"/>
              <a:t>Netflix: 100’s of deployments per day</a:t>
            </a:r>
          </a:p>
          <a:p>
            <a:r>
              <a:rPr lang="en-US" dirty="0" smtClean="0"/>
              <a:t>Amazon: Changes to </a:t>
            </a:r>
            <a:r>
              <a:rPr lang="en-US" dirty="0"/>
              <a:t>production every 11.6 seconds on average in May of </a:t>
            </a:r>
            <a:r>
              <a:rPr lang="en-US" dirty="0" smtClean="0"/>
              <a:t>2011 </a:t>
            </a:r>
          </a:p>
          <a:p>
            <a:r>
              <a:rPr lang="en-US" dirty="0" smtClean="0"/>
              <a:t>Facebook:  Releases </a:t>
            </a:r>
            <a:r>
              <a:rPr lang="en-US" dirty="0"/>
              <a:t>to production </a:t>
            </a:r>
            <a:r>
              <a:rPr lang="en-US" dirty="0" smtClean="0"/>
              <a:t>twice</a:t>
            </a:r>
          </a:p>
          <a:p>
            <a:r>
              <a:rPr lang="en-US" dirty="0" smtClean="0"/>
              <a:t>Google: Developed </a:t>
            </a:r>
            <a:r>
              <a:rPr lang="en-US" dirty="0"/>
              <a:t>on </a:t>
            </a:r>
            <a:r>
              <a:rPr lang="en-US" dirty="0" smtClean="0"/>
              <a:t>mainline</a:t>
            </a:r>
            <a:endParaRPr lang="en-US" dirty="0"/>
          </a:p>
        </p:txBody>
      </p:sp>
    </p:spTree>
    <p:extLst>
      <p:ext uri="{BB962C8B-B14F-4D97-AF65-F5344CB8AC3E}">
        <p14:creationId xmlns:p14="http://schemas.microsoft.com/office/powerpoint/2010/main" val="3202256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138600" y="127080"/>
            <a:ext cx="8663400" cy="2389680"/>
          </a:xfrm>
          <a:prstGeom prst="rect">
            <a:avLst/>
          </a:prstGeom>
          <a:noFill/>
          <a:ln>
            <a:noFill/>
          </a:ln>
        </p:spPr>
        <p:txBody>
          <a:bodyPr anchor="ctr"/>
          <a:lstStyle/>
          <a:p>
            <a:pPr algn="ctr">
              <a:lnSpc>
                <a:spcPct val="100000"/>
              </a:lnSpc>
            </a:pPr>
            <a:r>
              <a:rPr lang="en-US" sz="4000" strike="noStrike" dirty="0">
                <a:solidFill>
                  <a:srgbClr val="000000"/>
                </a:solidFill>
                <a:latin typeface="FjallaOne"/>
                <a:cs typeface="FjallaOne"/>
              </a:rPr>
              <a:t>DevOps Security and Continuous Failure: 
</a:t>
            </a:r>
            <a:r>
              <a:rPr lang="en-US" sz="4000" dirty="0" smtClean="0">
                <a:solidFill>
                  <a:srgbClr val="000000"/>
                </a:solidFill>
                <a:latin typeface="FjallaOne"/>
                <a:cs typeface="FjallaOne"/>
              </a:rPr>
              <a:t>Lessons</a:t>
            </a:r>
            <a:r>
              <a:rPr lang="en-US" sz="4000" strike="noStrike" dirty="0" smtClean="0">
                <a:solidFill>
                  <a:srgbClr val="000000"/>
                </a:solidFill>
                <a:latin typeface="FjallaOne"/>
                <a:cs typeface="FjallaOne"/>
              </a:rPr>
              <a:t> </a:t>
            </a:r>
            <a:r>
              <a:rPr lang="en-US" sz="4000" strike="noStrike" dirty="0">
                <a:solidFill>
                  <a:srgbClr val="000000"/>
                </a:solidFill>
                <a:latin typeface="FjallaOne"/>
                <a:cs typeface="FjallaOne"/>
              </a:rPr>
              <a:t>From </a:t>
            </a:r>
            <a:r>
              <a:rPr lang="en-US" sz="4000" strike="noStrike" dirty="0" err="1" smtClean="0">
                <a:solidFill>
                  <a:srgbClr val="000000"/>
                </a:solidFill>
                <a:latin typeface="FjallaOne"/>
                <a:cs typeface="FjallaOne"/>
              </a:rPr>
              <a:t>Heartbleed</a:t>
            </a:r>
            <a:r>
              <a:rPr lang="en-US" sz="4000" strike="noStrike" dirty="0" smtClean="0">
                <a:solidFill>
                  <a:srgbClr val="000000"/>
                </a:solidFill>
                <a:latin typeface="FjallaOne"/>
                <a:cs typeface="FjallaOne"/>
              </a:rPr>
              <a:t>, Shellshock, </a:t>
            </a:r>
            <a:r>
              <a:rPr lang="en-US" sz="4000" strike="noStrike" dirty="0">
                <a:solidFill>
                  <a:srgbClr val="000000"/>
                </a:solidFill>
                <a:latin typeface="FjallaOne"/>
                <a:cs typeface="FjallaOne"/>
              </a:rPr>
              <a:t>and </a:t>
            </a:r>
            <a:r>
              <a:rPr lang="en-US" sz="4000" strike="noStrike" dirty="0" smtClean="0">
                <a:solidFill>
                  <a:srgbClr val="000000"/>
                </a:solidFill>
                <a:latin typeface="FjallaOne"/>
                <a:cs typeface="FjallaOne"/>
              </a:rPr>
              <a:t>Countless Other Security Flaws</a:t>
            </a:r>
            <a:endParaRPr sz="4000" dirty="0">
              <a:latin typeface="FjallaOne"/>
              <a:cs typeface="FjallaOne"/>
            </a:endParaRPr>
          </a:p>
        </p:txBody>
      </p:sp>
      <p:pic>
        <p:nvPicPr>
          <p:cNvPr id="2" name="Picture 1"/>
          <p:cNvPicPr>
            <a:picLocks noChangeAspect="1"/>
          </p:cNvPicPr>
          <p:nvPr/>
        </p:nvPicPr>
        <p:blipFill>
          <a:blip r:embed="rId3"/>
          <a:stretch>
            <a:fillRect/>
          </a:stretch>
        </p:blipFill>
        <p:spPr>
          <a:xfrm>
            <a:off x="1206500" y="2743200"/>
            <a:ext cx="5575300" cy="4013201"/>
          </a:xfrm>
          <a:prstGeom prst="rect">
            <a:avLst/>
          </a:prstGeom>
        </p:spPr>
      </p:pic>
    </p:spTree>
    <p:extLst>
      <p:ext uri="{BB962C8B-B14F-4D97-AF65-F5344CB8AC3E}">
        <p14:creationId xmlns:p14="http://schemas.microsoft.com/office/powerpoint/2010/main" val="395852870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000" strike="noStrike" dirty="0" smtClean="0">
                <a:solidFill>
                  <a:srgbClr val="000000"/>
                </a:solidFill>
                <a:latin typeface="FjallaOne"/>
                <a:cs typeface="FjallaOne"/>
              </a:rPr>
              <a:t>DevOps </a:t>
            </a:r>
            <a:r>
              <a:rPr lang="en-US" sz="4000" dirty="0" smtClean="0">
                <a:solidFill>
                  <a:srgbClr val="000000"/>
                </a:solidFill>
                <a:latin typeface="FjallaOne"/>
                <a:cs typeface="FjallaOne"/>
              </a:rPr>
              <a:t>Security Potential</a:t>
            </a:r>
            <a:endParaRPr sz="4000" dirty="0">
              <a:latin typeface="FjallaOne"/>
              <a:cs typeface="FjallaOne"/>
            </a:endParaRPr>
          </a:p>
        </p:txBody>
      </p:sp>
      <p:sp>
        <p:nvSpPr>
          <p:cNvPr id="98" name="TextShape 2"/>
          <p:cNvSpPr txBox="1"/>
          <p:nvPr/>
        </p:nvSpPr>
        <p:spPr>
          <a:xfrm>
            <a:off x="4058323" y="1294353"/>
            <a:ext cx="4948818" cy="1488744"/>
          </a:xfrm>
          <a:prstGeom prst="rect">
            <a:avLst/>
          </a:prstGeom>
          <a:noFill/>
          <a:ln>
            <a:noFill/>
          </a:ln>
        </p:spPr>
        <p:txBody>
          <a:bodyPr/>
          <a:lstStyle/>
          <a:p>
            <a:pPr>
              <a:buFont typeface="Arial"/>
              <a:buChar char="•"/>
            </a:pPr>
            <a:r>
              <a:rPr lang="en-US" sz="3200" dirty="0">
                <a:solidFill>
                  <a:srgbClr val="0000FF"/>
                </a:solidFill>
                <a:latin typeface="Cantarell Regular"/>
                <a:cs typeface="Cantarell Regular"/>
              </a:rPr>
              <a:t>Software defined sec</a:t>
            </a:r>
          </a:p>
          <a:p>
            <a:pPr>
              <a:lnSpc>
                <a:spcPct val="100000"/>
              </a:lnSpc>
              <a:buFont typeface="Arial"/>
              <a:buChar char="•"/>
            </a:pPr>
            <a:r>
              <a:rPr lang="en-US" sz="3200" dirty="0">
                <a:solidFill>
                  <a:srgbClr val="0000FF"/>
                </a:solidFill>
                <a:latin typeface="Cantarell Regular"/>
                <a:cs typeface="Cantarell Regular"/>
              </a:rPr>
              <a:t>I</a:t>
            </a:r>
            <a:r>
              <a:rPr lang="en-US" sz="3200" strike="noStrike" dirty="0" smtClean="0">
                <a:solidFill>
                  <a:srgbClr val="0000FF"/>
                </a:solidFill>
                <a:latin typeface="Cantarell Regular"/>
                <a:cs typeface="Cantarell Regular"/>
              </a:rPr>
              <a:t>solation</a:t>
            </a:r>
          </a:p>
          <a:p>
            <a:pPr>
              <a:lnSpc>
                <a:spcPct val="100000"/>
              </a:lnSpc>
              <a:buFont typeface="Arial"/>
              <a:buChar char="•"/>
            </a:pPr>
            <a:r>
              <a:rPr lang="en-US" sz="3200" dirty="0" err="1" smtClean="0">
                <a:solidFill>
                  <a:srgbClr val="0000FF"/>
                </a:solidFill>
                <a:latin typeface="Cantarell Regular"/>
                <a:cs typeface="Cantarell Regular"/>
              </a:rPr>
              <a:t>Collab</a:t>
            </a:r>
            <a:r>
              <a:rPr lang="en-US" sz="3200" dirty="0" smtClean="0">
                <a:solidFill>
                  <a:srgbClr val="0000FF"/>
                </a:solidFill>
                <a:latin typeface="Cantarell Regular"/>
                <a:cs typeface="Cantarell Regular"/>
              </a:rPr>
              <a:t>, control</a:t>
            </a:r>
          </a:p>
          <a:p>
            <a:pPr>
              <a:buFont typeface="Arial"/>
              <a:buChar char="•"/>
            </a:pPr>
            <a:r>
              <a:rPr lang="en-US" sz="3200" dirty="0">
                <a:solidFill>
                  <a:srgbClr val="0000FF"/>
                </a:solidFill>
                <a:latin typeface="Cantarell Regular"/>
                <a:cs typeface="Cantarell Regular"/>
              </a:rPr>
              <a:t>Situational </a:t>
            </a:r>
            <a:r>
              <a:rPr lang="en-US" sz="3200" dirty="0" smtClean="0">
                <a:solidFill>
                  <a:srgbClr val="0000FF"/>
                </a:solidFill>
                <a:latin typeface="Cantarell Regular"/>
                <a:cs typeface="Cantarell Regular"/>
              </a:rPr>
              <a:t>awareness, rapid response</a:t>
            </a:r>
          </a:p>
          <a:p>
            <a:pPr>
              <a:lnSpc>
                <a:spcPct val="100000"/>
              </a:lnSpc>
              <a:buFont typeface="Arial"/>
              <a:buChar char="•"/>
            </a:pPr>
            <a:endParaRPr dirty="0"/>
          </a:p>
          <a:p>
            <a:pPr>
              <a:lnSpc>
                <a:spcPct val="100000"/>
              </a:lnSpc>
              <a:buFont typeface="Arial"/>
              <a:buChar char="•"/>
            </a:pPr>
            <a:endParaRPr dirty="0"/>
          </a:p>
          <a:p>
            <a:pPr>
              <a:lnSpc>
                <a:spcPct val="100000"/>
              </a:lnSpc>
            </a:pPr>
            <a:endParaRPr dirty="0"/>
          </a:p>
        </p:txBody>
      </p:sp>
      <p:pic>
        <p:nvPicPr>
          <p:cNvPr id="3" name="Picture 2"/>
          <p:cNvPicPr>
            <a:picLocks noChangeAspect="1"/>
          </p:cNvPicPr>
          <p:nvPr/>
        </p:nvPicPr>
        <p:blipFill>
          <a:blip r:embed="rId3"/>
          <a:stretch>
            <a:fillRect/>
          </a:stretch>
        </p:blipFill>
        <p:spPr>
          <a:xfrm>
            <a:off x="152401" y="1320800"/>
            <a:ext cx="3454400" cy="3691467"/>
          </a:xfrm>
          <a:prstGeom prst="rect">
            <a:avLst/>
          </a:prstGeom>
        </p:spPr>
      </p:pic>
    </p:spTree>
    <p:extLst>
      <p:ext uri="{BB962C8B-B14F-4D97-AF65-F5344CB8AC3E}">
        <p14:creationId xmlns:p14="http://schemas.microsoft.com/office/powerpoint/2010/main" val="256518638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Security Island</a:t>
            </a:r>
            <a:endParaRPr dirty="0">
              <a:latin typeface="FjallaOne"/>
              <a:cs typeface="FjallaOne"/>
            </a:endParaRPr>
          </a:p>
        </p:txBody>
      </p:sp>
      <p:sp>
        <p:nvSpPr>
          <p:cNvPr id="101" name="TextShape 2"/>
          <p:cNvSpPr txBox="1"/>
          <p:nvPr/>
        </p:nvSpPr>
        <p:spPr>
          <a:xfrm>
            <a:off x="4116716" y="1560627"/>
            <a:ext cx="4887584" cy="1752120"/>
          </a:xfrm>
          <a:prstGeom prst="rect">
            <a:avLst/>
          </a:prstGeom>
          <a:noFill/>
          <a:ln>
            <a:noFill/>
          </a:ln>
        </p:spPr>
        <p:txBody>
          <a:bodyPr/>
          <a:lstStyle/>
          <a:p>
            <a:pPr>
              <a:buFont typeface="Arial"/>
              <a:buChar char="•"/>
            </a:pPr>
            <a:r>
              <a:rPr lang="en-US" sz="3200" dirty="0">
                <a:solidFill>
                  <a:srgbClr val="3366FF"/>
                </a:solidFill>
                <a:latin typeface="Cantarell Regular"/>
                <a:cs typeface="Cantarell Regular"/>
              </a:rPr>
              <a:t>Security community</a:t>
            </a:r>
          </a:p>
          <a:p>
            <a:pPr>
              <a:lnSpc>
                <a:spcPct val="100000"/>
              </a:lnSpc>
              <a:buFont typeface="Arial"/>
              <a:buChar char="•"/>
            </a:pPr>
            <a:r>
              <a:rPr lang="en-US" sz="3200" strike="noStrike" dirty="0" smtClean="0">
                <a:solidFill>
                  <a:srgbClr val="3366FF"/>
                </a:solidFill>
                <a:latin typeface="Cantarell Regular"/>
                <a:cs typeface="Cantarell Regular"/>
              </a:rPr>
              <a:t>Fear and liability</a:t>
            </a:r>
          </a:p>
          <a:p>
            <a:pPr>
              <a:buFont typeface="Arial"/>
              <a:buChar char="•"/>
            </a:pPr>
            <a:r>
              <a:rPr lang="en-US" sz="3200" strike="noStrike" dirty="0" smtClean="0">
                <a:solidFill>
                  <a:srgbClr val="3366FF"/>
                </a:solidFill>
                <a:latin typeface="Cantarell Regular"/>
                <a:cs typeface="Cantarell Regular"/>
              </a:rPr>
              <a:t>Unique </a:t>
            </a:r>
            <a:r>
              <a:rPr lang="en-US" sz="3200" dirty="0" smtClean="0">
                <a:solidFill>
                  <a:srgbClr val="3366FF"/>
                </a:solidFill>
                <a:latin typeface="Cantarell Regular"/>
                <a:cs typeface="Cantarell Regular"/>
              </a:rPr>
              <a:t>goals</a:t>
            </a:r>
            <a:endParaRPr lang="en-US" sz="3200" strike="noStrike" dirty="0" smtClean="0">
              <a:solidFill>
                <a:srgbClr val="3366FF"/>
              </a:solidFill>
              <a:latin typeface="Cantarell Regular"/>
              <a:cs typeface="Cantarell Regular"/>
            </a:endParaRPr>
          </a:p>
          <a:p>
            <a:pPr>
              <a:buFont typeface="Arial"/>
              <a:buChar char="•"/>
            </a:pPr>
            <a:r>
              <a:rPr lang="en-US" sz="3200" dirty="0">
                <a:solidFill>
                  <a:srgbClr val="3366FF"/>
                </a:solidFill>
                <a:latin typeface="Cantarell Regular"/>
                <a:cs typeface="Cantarell Regular"/>
              </a:rPr>
              <a:t>B</a:t>
            </a:r>
            <a:r>
              <a:rPr lang="en-US" sz="3200" dirty="0" smtClean="0">
                <a:solidFill>
                  <a:srgbClr val="3366FF"/>
                </a:solidFill>
                <a:latin typeface="Cantarell Regular"/>
                <a:cs typeface="Cantarell Regular"/>
              </a:rPr>
              <a:t>lack </a:t>
            </a:r>
            <a:r>
              <a:rPr lang="en-US" sz="3200" dirty="0">
                <a:solidFill>
                  <a:srgbClr val="3366FF"/>
                </a:solidFill>
                <a:latin typeface="Cantarell Regular"/>
                <a:cs typeface="Cantarell Regular"/>
              </a:rPr>
              <a:t>box, reactive tools</a:t>
            </a:r>
          </a:p>
          <a:p>
            <a:pPr>
              <a:lnSpc>
                <a:spcPct val="100000"/>
              </a:lnSpc>
              <a:buFont typeface="Arial"/>
              <a:buChar char="•"/>
            </a:pPr>
            <a:endParaRPr lang="en-US" sz="3200" strike="noStrike" dirty="0" smtClean="0">
              <a:solidFill>
                <a:srgbClr val="3366FF"/>
              </a:solidFill>
              <a:latin typeface="Cantarell Regular"/>
              <a:cs typeface="Cantarell Regular"/>
            </a:endParaRPr>
          </a:p>
          <a:p>
            <a:pPr>
              <a:lnSpc>
                <a:spcPct val="100000"/>
              </a:lnSpc>
              <a:buFont typeface="Arial"/>
              <a:buChar char="•"/>
            </a:pPr>
            <a:endParaRPr dirty="0"/>
          </a:p>
          <a:p>
            <a:pPr>
              <a:lnSpc>
                <a:spcPct val="100000"/>
              </a:lnSpc>
            </a:pPr>
            <a:endParaRPr dirty="0"/>
          </a:p>
        </p:txBody>
      </p:sp>
      <p:pic>
        <p:nvPicPr>
          <p:cNvPr id="102" name="Picture 4"/>
          <p:cNvPicPr/>
          <p:nvPr/>
        </p:nvPicPr>
        <p:blipFill>
          <a:blip r:embed="rId3"/>
          <a:stretch/>
        </p:blipFill>
        <p:spPr>
          <a:xfrm>
            <a:off x="0" y="1887300"/>
            <a:ext cx="3981764" cy="3291480"/>
          </a:xfrm>
          <a:prstGeom prst="rect">
            <a:avLst/>
          </a:prstGeom>
          <a:ln>
            <a:noFill/>
          </a:ln>
        </p:spPr>
      </p:pic>
      <p:pic>
        <p:nvPicPr>
          <p:cNvPr id="104" name="Picture 6"/>
          <p:cNvPicPr/>
          <p:nvPr/>
        </p:nvPicPr>
        <p:blipFill>
          <a:blip r:embed="rId4"/>
          <a:stretch/>
        </p:blipFill>
        <p:spPr>
          <a:xfrm>
            <a:off x="1214220" y="3234266"/>
            <a:ext cx="754280" cy="853047"/>
          </a:xfrm>
          <a:prstGeom prst="rect">
            <a:avLst/>
          </a:prstGeom>
          <a:ln>
            <a:noFill/>
          </a:ln>
        </p:spPr>
      </p:pic>
      <p:pic>
        <p:nvPicPr>
          <p:cNvPr id="105" name="Picture 7"/>
          <p:cNvPicPr/>
          <p:nvPr/>
        </p:nvPicPr>
        <p:blipFill>
          <a:blip r:embed="rId5"/>
          <a:stretch/>
        </p:blipFill>
        <p:spPr>
          <a:xfrm>
            <a:off x="2101180" y="3046500"/>
            <a:ext cx="896760" cy="896760"/>
          </a:xfrm>
          <a:prstGeom prst="rect">
            <a:avLst/>
          </a:prstGeom>
          <a:ln>
            <a:noFill/>
          </a:ln>
        </p:spPr>
      </p:pic>
      <p:pic>
        <p:nvPicPr>
          <p:cNvPr id="106" name="Picture 8"/>
          <p:cNvPicPr/>
          <p:nvPr/>
        </p:nvPicPr>
        <p:blipFill>
          <a:blip r:embed="rId6"/>
          <a:stretch/>
        </p:blipFill>
        <p:spPr>
          <a:xfrm>
            <a:off x="3045156" y="2931660"/>
            <a:ext cx="911208" cy="1011600"/>
          </a:xfrm>
          <a:prstGeom prst="rect">
            <a:avLst/>
          </a:prstGeom>
          <a:ln>
            <a:noFill/>
          </a:ln>
        </p:spPr>
      </p:pic>
      <p:pic>
        <p:nvPicPr>
          <p:cNvPr id="2" name="Picture 1" descr="Screen Shot 2015-06-07 at 10.59.23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120" y="3242044"/>
            <a:ext cx="906680" cy="1073869"/>
          </a:xfrm>
          <a:prstGeom prst="rect">
            <a:avLst/>
          </a:prstGeom>
        </p:spPr>
      </p:pic>
    </p:spTree>
    <p:extLst>
      <p:ext uri="{BB962C8B-B14F-4D97-AF65-F5344CB8AC3E}">
        <p14:creationId xmlns:p14="http://schemas.microsoft.com/office/powerpoint/2010/main" val="395838966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SP800-53 Rev 4 </a:t>
            </a:r>
            <a:br>
              <a:rPr lang="en-US" dirty="0" smtClean="0"/>
            </a:br>
            <a:r>
              <a:rPr lang="en-US" dirty="0" smtClean="0"/>
              <a:t>Security Controls: 18 Families (con.)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Media Protection</a:t>
            </a:r>
          </a:p>
          <a:p>
            <a:r>
              <a:rPr lang="en-US" dirty="0" smtClean="0"/>
              <a:t>Physical and Environmental Protection</a:t>
            </a:r>
          </a:p>
          <a:p>
            <a:r>
              <a:rPr lang="en-US" dirty="0" smtClean="0"/>
              <a:t>Planning</a:t>
            </a:r>
          </a:p>
          <a:p>
            <a:r>
              <a:rPr lang="en-US" dirty="0" smtClean="0"/>
              <a:t>Personnel Security</a:t>
            </a:r>
          </a:p>
          <a:p>
            <a:r>
              <a:rPr lang="en-US" dirty="0" smtClean="0"/>
              <a:t>Risk Assessment</a:t>
            </a:r>
          </a:p>
          <a:p>
            <a:r>
              <a:rPr lang="en-US" dirty="0" smtClean="0"/>
              <a:t>System and Services Acquisition</a:t>
            </a:r>
          </a:p>
          <a:p>
            <a:r>
              <a:rPr lang="en-US" dirty="0" smtClean="0"/>
              <a:t>System &amp; Communications Protection</a:t>
            </a:r>
          </a:p>
          <a:p>
            <a:r>
              <a:rPr lang="en-US" dirty="0" smtClean="0"/>
              <a:t>System &amp; Information Integrity</a:t>
            </a:r>
          </a:p>
          <a:p>
            <a:r>
              <a:rPr lang="en-US" dirty="0" smtClean="0"/>
              <a:t>Program Management</a:t>
            </a:r>
            <a:endParaRPr lang="en-US" dirty="0"/>
          </a:p>
          <a:p>
            <a:endParaRPr lang="en-US" dirty="0" smtClean="0"/>
          </a:p>
          <a:p>
            <a:endParaRPr lang="en-US" dirty="0"/>
          </a:p>
        </p:txBody>
      </p:sp>
      <p:sp>
        <p:nvSpPr>
          <p:cNvPr id="6" name="TextBox 5"/>
          <p:cNvSpPr txBox="1"/>
          <p:nvPr/>
        </p:nvSpPr>
        <p:spPr>
          <a:xfrm>
            <a:off x="6149848" y="193873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5499053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1511300" y="0"/>
            <a:ext cx="60915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Spiritual </a:t>
            </a:r>
            <a:r>
              <a:rPr lang="en-US" sz="4400" dirty="0" smtClean="0">
                <a:solidFill>
                  <a:srgbClr val="000000"/>
                </a:solidFill>
                <a:latin typeface="FjallaOne"/>
                <a:cs typeface="FjallaOne"/>
              </a:rPr>
              <a:t>Rebirth</a:t>
            </a:r>
            <a:endParaRPr dirty="0">
              <a:latin typeface="FjallaOne"/>
              <a:cs typeface="FjallaOne"/>
            </a:endParaRPr>
          </a:p>
        </p:txBody>
      </p:sp>
      <p:sp>
        <p:nvSpPr>
          <p:cNvPr id="108" name="TextShape 2"/>
          <p:cNvSpPr txBox="1"/>
          <p:nvPr/>
        </p:nvSpPr>
        <p:spPr>
          <a:xfrm>
            <a:off x="2817469" y="1216800"/>
            <a:ext cx="5605741" cy="1977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Integrate security in </a:t>
            </a:r>
            <a:r>
              <a:rPr lang="en-US" sz="3200" strike="noStrike" dirty="0" err="1">
                <a:solidFill>
                  <a:srgbClr val="0000FF"/>
                </a:solidFill>
                <a:latin typeface="Cantarell Regular"/>
              </a:rPr>
              <a:t>devops</a:t>
            </a:r>
            <a:endParaRPr dirty="0">
              <a:solidFill>
                <a:srgbClr val="0000FF"/>
              </a:solidFill>
            </a:endParaRPr>
          </a:p>
          <a:p>
            <a:pPr>
              <a:lnSpc>
                <a:spcPct val="100000"/>
              </a:lnSpc>
              <a:buFont typeface="Arial"/>
              <a:buChar char="•"/>
            </a:pPr>
            <a:r>
              <a:rPr lang="en-US" sz="3200" dirty="0" smtClean="0">
                <a:solidFill>
                  <a:srgbClr val="0000FF"/>
                </a:solidFill>
                <a:latin typeface="Cantarell Regular"/>
              </a:rPr>
              <a:t>Shared</a:t>
            </a:r>
            <a:r>
              <a:rPr lang="en-US" sz="3200" strike="noStrike" dirty="0" smtClean="0">
                <a:solidFill>
                  <a:srgbClr val="0000FF"/>
                </a:solidFill>
                <a:latin typeface="Cantarell Regular"/>
              </a:rPr>
              <a:t> mindset</a:t>
            </a:r>
            <a:endParaRPr lang="en-US" dirty="0">
              <a:solidFill>
                <a:srgbClr val="0000FF"/>
              </a:solidFill>
            </a:endParaRPr>
          </a:p>
          <a:p>
            <a:pPr>
              <a:lnSpc>
                <a:spcPct val="100000"/>
              </a:lnSpc>
              <a:buFont typeface="Arial"/>
              <a:buChar char="•"/>
            </a:pPr>
            <a:r>
              <a:rPr lang="en-US" sz="3200" dirty="0" smtClean="0">
                <a:solidFill>
                  <a:srgbClr val="0000FF"/>
                </a:solidFill>
                <a:latin typeface="Cantarell Regular"/>
              </a:rPr>
              <a:t>G</a:t>
            </a:r>
            <a:r>
              <a:rPr lang="en-US" sz="3200" strike="noStrike" dirty="0" smtClean="0">
                <a:solidFill>
                  <a:srgbClr val="0000FF"/>
                </a:solidFill>
                <a:latin typeface="Cantarell Regular"/>
              </a:rPr>
              <a:t>oals </a:t>
            </a:r>
            <a:r>
              <a:rPr lang="en-US" sz="3200" strike="noStrike" dirty="0">
                <a:solidFill>
                  <a:srgbClr val="0000FF"/>
                </a:solidFill>
                <a:latin typeface="Cantarell Regular"/>
              </a:rPr>
              <a:t>and </a:t>
            </a:r>
            <a:r>
              <a:rPr lang="en-US" sz="3200" strike="noStrike" dirty="0" smtClean="0">
                <a:solidFill>
                  <a:srgbClr val="0000FF"/>
                </a:solidFill>
                <a:latin typeface="Cantarell Regular"/>
              </a:rPr>
              <a:t>metrics, tools and tests in pipeline</a:t>
            </a:r>
            <a:endParaRPr dirty="0">
              <a:solidFill>
                <a:srgbClr val="0000FF"/>
              </a:solidFill>
            </a:endParaRPr>
          </a:p>
          <a:p>
            <a:pPr>
              <a:lnSpc>
                <a:spcPct val="100000"/>
              </a:lnSpc>
            </a:pPr>
            <a:endParaRPr lang="en-US" dirty="0" smtClean="0"/>
          </a:p>
          <a:p>
            <a:pPr>
              <a:lnSpc>
                <a:spcPct val="100000"/>
              </a:lnSpc>
            </a:pPr>
            <a:endParaRPr dirty="0"/>
          </a:p>
        </p:txBody>
      </p:sp>
      <p:pic>
        <p:nvPicPr>
          <p:cNvPr id="3" name="Picture 2"/>
          <p:cNvPicPr>
            <a:picLocks noChangeAspect="1"/>
          </p:cNvPicPr>
          <p:nvPr/>
        </p:nvPicPr>
        <p:blipFill>
          <a:blip r:embed="rId3"/>
          <a:stretch>
            <a:fillRect/>
          </a:stretch>
        </p:blipFill>
        <p:spPr>
          <a:xfrm>
            <a:off x="102581" y="1587133"/>
            <a:ext cx="2659940" cy="2646200"/>
          </a:xfrm>
          <a:prstGeom prst="rect">
            <a:avLst/>
          </a:prstGeom>
        </p:spPr>
      </p:pic>
      <p:pic>
        <p:nvPicPr>
          <p:cNvPr id="5" name="Picture 4" descr="Screen Shot 2015-06-07 at 10.54.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300" y="2069177"/>
            <a:ext cx="418494" cy="711641"/>
          </a:xfrm>
          <a:prstGeom prst="rect">
            <a:avLst/>
          </a:prstGeom>
        </p:spPr>
      </p:pic>
    </p:spTree>
    <p:extLst>
      <p:ext uri="{BB962C8B-B14F-4D97-AF65-F5344CB8AC3E}">
        <p14:creationId xmlns:p14="http://schemas.microsoft.com/office/powerpoint/2010/main" val="236501716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Static </a:t>
            </a:r>
            <a:r>
              <a:rPr lang="en-US" sz="4400" strike="noStrike" dirty="0" smtClean="0">
                <a:solidFill>
                  <a:srgbClr val="000000"/>
                </a:solidFill>
                <a:latin typeface="FjallaOne"/>
                <a:cs typeface="FjallaOne"/>
              </a:rPr>
              <a:t>Analysis (SAST)</a:t>
            </a:r>
            <a:endParaRPr dirty="0">
              <a:latin typeface="FjallaOne"/>
              <a:cs typeface="FjallaOne"/>
            </a:endParaRPr>
          </a:p>
        </p:txBody>
      </p:sp>
      <p:sp>
        <p:nvSpPr>
          <p:cNvPr id="112" name="TextShape 2"/>
          <p:cNvSpPr txBox="1"/>
          <p:nvPr/>
        </p:nvSpPr>
        <p:spPr>
          <a:xfrm>
            <a:off x="2788272" y="1792440"/>
            <a:ext cx="5063688"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Syntax checking</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Structure/complexity</a:t>
            </a:r>
            <a:endParaRPr dirty="0">
              <a:solidFill>
                <a:srgbClr val="0000FF"/>
              </a:solidFill>
            </a:endParaRPr>
          </a:p>
          <a:p>
            <a:pPr>
              <a:lnSpc>
                <a:spcPct val="100000"/>
              </a:lnSpc>
              <a:buFont typeface="Arial"/>
              <a:buChar char="•"/>
            </a:pPr>
            <a:r>
              <a:rPr lang="en-US" sz="3200" dirty="0" smtClean="0">
                <a:solidFill>
                  <a:srgbClr val="0000FF"/>
                </a:solidFill>
                <a:latin typeface="Cantarell Regular"/>
              </a:rPr>
              <a:t>Bugs</a:t>
            </a:r>
            <a:r>
              <a:rPr lang="en-US" sz="3200" strike="noStrike" dirty="0" smtClean="0">
                <a:solidFill>
                  <a:srgbClr val="0000FF"/>
                </a:solidFill>
                <a:latin typeface="Cantarell Regular"/>
              </a:rPr>
              <a:t>, </a:t>
            </a:r>
            <a:r>
              <a:rPr lang="en-US" sz="3200" strike="noStrike" dirty="0">
                <a:solidFill>
                  <a:srgbClr val="0000FF"/>
                </a:solidFill>
                <a:latin typeface="Cantarell Regular"/>
              </a:rPr>
              <a:t>duplication</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Standards</a:t>
            </a:r>
          </a:p>
          <a:p>
            <a:pPr>
              <a:lnSpc>
                <a:spcPct val="100000"/>
              </a:lnSpc>
              <a:buFont typeface="Arial"/>
              <a:buChar char="•"/>
            </a:pPr>
            <a:r>
              <a:rPr lang="en-US" sz="3200" dirty="0" smtClean="0">
                <a:solidFill>
                  <a:srgbClr val="0000FF"/>
                </a:solidFill>
                <a:latin typeface="Cantarell Regular"/>
              </a:rPr>
              <a:t>Security configuration</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113" name="Picture 3"/>
          <p:cNvPicPr/>
          <p:nvPr/>
        </p:nvPicPr>
        <p:blipFill>
          <a:blip r:embed="rId3"/>
          <a:stretch/>
        </p:blipFill>
        <p:spPr>
          <a:xfrm>
            <a:off x="0" y="1951000"/>
            <a:ext cx="2438400" cy="2604067"/>
          </a:xfrm>
          <a:prstGeom prst="rect">
            <a:avLst/>
          </a:prstGeom>
          <a:ln>
            <a:noFill/>
          </a:ln>
        </p:spPr>
      </p:pic>
    </p:spTree>
    <p:extLst>
      <p:ext uri="{BB962C8B-B14F-4D97-AF65-F5344CB8AC3E}">
        <p14:creationId xmlns:p14="http://schemas.microsoft.com/office/powerpoint/2010/main" val="173085882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834480" y="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Example: </a:t>
            </a:r>
            <a:r>
              <a:rPr lang="en-US" sz="4400" strike="noStrike" dirty="0" smtClean="0">
                <a:solidFill>
                  <a:srgbClr val="000000"/>
                </a:solidFill>
                <a:latin typeface="FjallaOne"/>
                <a:cs typeface="FjallaOne"/>
              </a:rPr>
              <a:t>PHP/Drupal </a:t>
            </a:r>
            <a:endParaRPr dirty="0">
              <a:latin typeface="FjallaOne"/>
              <a:cs typeface="FjallaOne"/>
            </a:endParaRPr>
          </a:p>
        </p:txBody>
      </p:sp>
      <p:sp>
        <p:nvSpPr>
          <p:cNvPr id="115" name="TextShape 2"/>
          <p:cNvSpPr txBox="1"/>
          <p:nvPr/>
        </p:nvSpPr>
        <p:spPr>
          <a:xfrm>
            <a:off x="2744477" y="1469520"/>
            <a:ext cx="5107483" cy="2063520"/>
          </a:xfrm>
          <a:prstGeom prst="rect">
            <a:avLst/>
          </a:prstGeom>
          <a:noFill/>
          <a:ln>
            <a:noFill/>
          </a:ln>
        </p:spPr>
        <p:txBody>
          <a:bodyPr/>
          <a:lstStyle/>
          <a:p>
            <a:pPr>
              <a:buFont typeface="Arial"/>
              <a:buChar char="•"/>
            </a:pPr>
            <a:r>
              <a:rPr lang="en-US" sz="3200" dirty="0">
                <a:solidFill>
                  <a:srgbClr val="0000FF"/>
                </a:solidFill>
                <a:latin typeface="Cantarell Regular"/>
              </a:rPr>
              <a:t>PHP Code sniffer</a:t>
            </a:r>
            <a:endParaRPr lang="en-US" sz="3200"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Coder</a:t>
            </a:r>
            <a:r>
              <a:rPr lang="en-US" sz="3200" strike="noStrike" dirty="0">
                <a:solidFill>
                  <a:srgbClr val="0000FF"/>
                </a:solidFill>
                <a:latin typeface="Cantarell Regular"/>
              </a:rPr>
              <a:t>/Secure Coding </a:t>
            </a:r>
            <a:r>
              <a:rPr lang="en-US" sz="3200" strike="noStrike" dirty="0" smtClean="0">
                <a:solidFill>
                  <a:srgbClr val="0000FF"/>
                </a:solidFill>
                <a:latin typeface="Cantarell Regular"/>
              </a:rPr>
              <a:t>Modules</a:t>
            </a:r>
          </a:p>
          <a:p>
            <a:pPr>
              <a:lnSpc>
                <a:spcPct val="100000"/>
              </a:lnSpc>
              <a:buFont typeface="Arial"/>
              <a:buChar char="•"/>
            </a:pPr>
            <a:r>
              <a:rPr lang="en-US" sz="3200" strike="noStrike" dirty="0" smtClean="0">
                <a:solidFill>
                  <a:srgbClr val="0000FF"/>
                </a:solidFill>
                <a:latin typeface="Cantarell Regular"/>
              </a:rPr>
              <a:t>PHPUnit</a:t>
            </a:r>
            <a:r>
              <a:rPr lang="en-US" sz="3200" strike="noStrike" dirty="0">
                <a:solidFill>
                  <a:srgbClr val="0000FF"/>
                </a:solidFill>
                <a:latin typeface="Cantarell Regular"/>
              </a:rPr>
              <a:t>/</a:t>
            </a:r>
            <a:r>
              <a:rPr lang="en-US" sz="3200" strike="noStrike" dirty="0" err="1" smtClean="0">
                <a:solidFill>
                  <a:srgbClr val="0000FF"/>
                </a:solidFill>
                <a:latin typeface="Cantarell Regular"/>
              </a:rPr>
              <a:t>SimpleTest</a:t>
            </a:r>
            <a:r>
              <a:rPr lang="en-US" sz="3200" strike="noStrike" dirty="0" smtClean="0">
                <a:solidFill>
                  <a:srgbClr val="0000FF"/>
                </a:solidFill>
                <a:latin typeface="Cantarell Regular"/>
              </a:rPr>
              <a:t>, Jenkins </a:t>
            </a:r>
            <a:r>
              <a:rPr lang="en-US" sz="3200" strike="noStrike" dirty="0">
                <a:solidFill>
                  <a:srgbClr val="0000FF"/>
                </a:solidFill>
                <a:latin typeface="Cantarell Regular"/>
              </a:rPr>
              <a:t>(STDD/SDD</a:t>
            </a:r>
            <a:r>
              <a:rPr lang="en-US" sz="3200" strike="noStrike" dirty="0" smtClean="0">
                <a:solidFill>
                  <a:srgbClr val="0000FF"/>
                </a:solidFill>
                <a:latin typeface="Cantarell Regular"/>
              </a:rPr>
              <a:t>)</a:t>
            </a:r>
          </a:p>
          <a:p>
            <a:pPr>
              <a:lnSpc>
                <a:spcPct val="100000"/>
              </a:lnSpc>
            </a:pPr>
            <a:endParaRPr dirty="0"/>
          </a:p>
          <a:p>
            <a:pPr>
              <a:lnSpc>
                <a:spcPct val="100000"/>
              </a:lnSpc>
            </a:pPr>
            <a:endParaRPr dirty="0"/>
          </a:p>
          <a:p>
            <a:pPr>
              <a:lnSpc>
                <a:spcPct val="100000"/>
              </a:lnSpc>
            </a:pPr>
            <a:endParaRPr dirty="0"/>
          </a:p>
        </p:txBody>
      </p:sp>
      <p:pic>
        <p:nvPicPr>
          <p:cNvPr id="116" name="Picture 3"/>
          <p:cNvPicPr/>
          <p:nvPr/>
        </p:nvPicPr>
        <p:blipFill>
          <a:blip r:embed="rId3"/>
          <a:stretch/>
        </p:blipFill>
        <p:spPr>
          <a:xfrm>
            <a:off x="0" y="1753769"/>
            <a:ext cx="2452512" cy="3123720"/>
          </a:xfrm>
          <a:prstGeom prst="rect">
            <a:avLst/>
          </a:prstGeom>
          <a:ln>
            <a:noFill/>
          </a:ln>
        </p:spPr>
      </p:pic>
    </p:spTree>
    <p:extLst>
      <p:ext uri="{BB962C8B-B14F-4D97-AF65-F5344CB8AC3E}">
        <p14:creationId xmlns:p14="http://schemas.microsoft.com/office/powerpoint/2010/main" val="3322073372"/>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Problems/Limitations </a:t>
            </a:r>
            <a:endParaRPr dirty="0">
              <a:latin typeface="FjallaOne"/>
              <a:cs typeface="FjallaOne"/>
            </a:endParaRPr>
          </a:p>
        </p:txBody>
      </p:sp>
      <p:sp>
        <p:nvSpPr>
          <p:cNvPr id="118" name="TextShape 2"/>
          <p:cNvSpPr txBox="1"/>
          <p:nvPr/>
        </p:nvSpPr>
        <p:spPr>
          <a:xfrm>
            <a:off x="3707964" y="1780920"/>
            <a:ext cx="5270936" cy="1656547"/>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Failed in </a:t>
            </a:r>
            <a:r>
              <a:rPr lang="en-US" sz="3200" strike="noStrike" dirty="0" err="1">
                <a:solidFill>
                  <a:srgbClr val="0000FF"/>
                </a:solidFill>
                <a:latin typeface="Cantarell Regular"/>
              </a:rPr>
              <a:t>Heartbleed</a:t>
            </a:r>
            <a:r>
              <a:rPr lang="en-US" sz="3200" strike="noStrike" dirty="0">
                <a:solidFill>
                  <a:srgbClr val="0000FF"/>
                </a:solidFill>
                <a:latin typeface="Cantarell Regular"/>
              </a:rPr>
              <a:t> </a:t>
            </a:r>
            <a:endParaRPr dirty="0">
              <a:solidFill>
                <a:srgbClr val="0000FF"/>
              </a:solidFill>
            </a:endParaRPr>
          </a:p>
          <a:p>
            <a:pPr>
              <a:lnSpc>
                <a:spcPct val="100000"/>
              </a:lnSpc>
              <a:buFont typeface="Arial"/>
              <a:buChar char="•"/>
            </a:pPr>
            <a:r>
              <a:rPr lang="en-US" sz="3200" dirty="0">
                <a:solidFill>
                  <a:srgbClr val="0000FF"/>
                </a:solidFill>
                <a:latin typeface="Cantarell Regular"/>
              </a:rPr>
              <a:t>O</a:t>
            </a:r>
            <a:r>
              <a:rPr lang="en-US" sz="3200" strike="noStrike" dirty="0" smtClean="0">
                <a:solidFill>
                  <a:srgbClr val="0000FF"/>
                </a:solidFill>
                <a:latin typeface="Cantarell Regular"/>
              </a:rPr>
              <a:t>ld</a:t>
            </a:r>
            <a:r>
              <a:rPr lang="en-US" sz="3200" strike="noStrike" dirty="0">
                <a:solidFill>
                  <a:srgbClr val="0000FF"/>
                </a:solidFill>
                <a:latin typeface="Cantarell Regular"/>
              </a:rPr>
              <a:t>/complex languages</a:t>
            </a:r>
            <a:endParaRPr dirty="0">
              <a:solidFill>
                <a:srgbClr val="0000FF"/>
              </a:solidFill>
            </a:endParaRPr>
          </a:p>
          <a:p>
            <a:pPr>
              <a:lnSpc>
                <a:spcPct val="100000"/>
              </a:lnSpc>
              <a:buFont typeface="Arial"/>
              <a:buChar char="•"/>
            </a:pPr>
            <a:r>
              <a:rPr lang="en-US" sz="3200" dirty="0">
                <a:solidFill>
                  <a:srgbClr val="0000FF"/>
                </a:solidFill>
                <a:latin typeface="Cantarell Regular"/>
              </a:rPr>
              <a:t>B</a:t>
            </a:r>
            <a:r>
              <a:rPr lang="en-US" sz="3200" strike="noStrike" dirty="0" smtClean="0">
                <a:solidFill>
                  <a:srgbClr val="0000FF"/>
                </a:solidFill>
                <a:latin typeface="Cantarell Regular"/>
              </a:rPr>
              <a:t>ad</a:t>
            </a:r>
            <a:r>
              <a:rPr lang="en-US" sz="3200" strike="noStrike" dirty="0">
                <a:solidFill>
                  <a:srgbClr val="0000FF"/>
                </a:solidFill>
                <a:latin typeface="Cantarell Regular"/>
              </a:rPr>
              <a:t>/complex code</a:t>
            </a:r>
            <a:endParaRPr dirty="0">
              <a:solidFill>
                <a:srgbClr val="0000FF"/>
              </a:solidFill>
            </a:endParaRPr>
          </a:p>
          <a:p>
            <a:pPr>
              <a:lnSpc>
                <a:spcPct val="100000"/>
              </a:lnSpc>
              <a:buFont typeface="Arial"/>
              <a:buChar char="•"/>
            </a:pPr>
            <a:r>
              <a:rPr lang="en-US" sz="3200" dirty="0">
                <a:solidFill>
                  <a:srgbClr val="0000FF"/>
                </a:solidFill>
                <a:latin typeface="Cantarell Regular"/>
              </a:rPr>
              <a:t>D</a:t>
            </a:r>
            <a:r>
              <a:rPr lang="en-US" sz="3200" strike="noStrike" dirty="0" smtClean="0">
                <a:solidFill>
                  <a:srgbClr val="0000FF"/>
                </a:solidFill>
                <a:latin typeface="Cantarell Regular"/>
              </a:rPr>
              <a:t>ynamic </a:t>
            </a:r>
            <a:r>
              <a:rPr lang="en-US" sz="3200" strike="noStrike" dirty="0">
                <a:solidFill>
                  <a:srgbClr val="0000FF"/>
                </a:solidFill>
                <a:latin typeface="Cantarell Regular"/>
              </a:rPr>
              <a:t>languages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6" name="Picture 5" descr="go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64" y="1464733"/>
            <a:ext cx="3454400" cy="3945467"/>
          </a:xfrm>
          <a:prstGeom prst="rect">
            <a:avLst/>
          </a:prstGeom>
        </p:spPr>
      </p:pic>
    </p:spTree>
    <p:extLst>
      <p:ext uri="{BB962C8B-B14F-4D97-AF65-F5344CB8AC3E}">
        <p14:creationId xmlns:p14="http://schemas.microsoft.com/office/powerpoint/2010/main" val="262936197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77886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Dynamic App </a:t>
            </a:r>
            <a:r>
              <a:rPr lang="en-US" sz="4400" strike="noStrike" dirty="0" smtClean="0">
                <a:solidFill>
                  <a:srgbClr val="000000"/>
                </a:solidFill>
                <a:latin typeface="FjallaOne"/>
                <a:cs typeface="FjallaOne"/>
              </a:rPr>
              <a:t>Analysis (DAST) </a:t>
            </a:r>
            <a:endParaRPr dirty="0">
              <a:latin typeface="FjallaOne"/>
              <a:cs typeface="FjallaOne"/>
            </a:endParaRPr>
          </a:p>
        </p:txBody>
      </p:sp>
      <p:sp>
        <p:nvSpPr>
          <p:cNvPr id="121" name="TextShape 2"/>
          <p:cNvSpPr txBox="1"/>
          <p:nvPr/>
        </p:nvSpPr>
        <p:spPr>
          <a:xfrm>
            <a:off x="3124200" y="1780920"/>
            <a:ext cx="4727760"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Pen tests/</a:t>
            </a:r>
            <a:r>
              <a:rPr lang="en-US" sz="3200" strike="noStrike" dirty="0" err="1">
                <a:solidFill>
                  <a:srgbClr val="0000FF"/>
                </a:solidFill>
                <a:latin typeface="Cantarell Regular"/>
              </a:rPr>
              <a:t>vuln</a:t>
            </a:r>
            <a:r>
              <a:rPr lang="en-US" sz="3200" strike="noStrike" dirty="0">
                <a:solidFill>
                  <a:srgbClr val="0000FF"/>
                </a:solidFill>
                <a:latin typeface="Cantarell Regular"/>
              </a:rPr>
              <a:t> </a:t>
            </a:r>
            <a:r>
              <a:rPr lang="en-US" sz="3200" strike="noStrike" dirty="0" smtClean="0">
                <a:solidFill>
                  <a:srgbClr val="0000FF"/>
                </a:solidFill>
                <a:latin typeface="Cantarell Regular"/>
              </a:rPr>
              <a:t>scans</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Web app scanner: ZAP</a:t>
            </a:r>
            <a:endParaRPr dirty="0">
              <a:solidFill>
                <a:srgbClr val="0000FF"/>
              </a:solidFill>
            </a:endParaRPr>
          </a:p>
          <a:p>
            <a:pPr>
              <a:lnSpc>
                <a:spcPct val="100000"/>
              </a:lnSpc>
              <a:buFont typeface="Arial"/>
              <a:buChar char="•"/>
            </a:pPr>
            <a:r>
              <a:rPr lang="en-US" sz="3200" dirty="0">
                <a:solidFill>
                  <a:srgbClr val="0000FF"/>
                </a:solidFill>
                <a:latin typeface="Cantarell Regular"/>
              </a:rPr>
              <a:t>F</a:t>
            </a:r>
            <a:r>
              <a:rPr lang="en-US" sz="3200" dirty="0" smtClean="0">
                <a:solidFill>
                  <a:srgbClr val="0000FF"/>
                </a:solidFill>
                <a:latin typeface="Cantarell Regular"/>
              </a:rPr>
              <a:t>alse </a:t>
            </a:r>
            <a:r>
              <a:rPr lang="en-US" sz="3200" dirty="0">
                <a:solidFill>
                  <a:srgbClr val="0000FF"/>
                </a:solidFill>
                <a:latin typeface="Cantarell Regular"/>
              </a:rPr>
              <a:t>p</a:t>
            </a:r>
            <a:r>
              <a:rPr lang="en-US" sz="3200" dirty="0" smtClean="0">
                <a:solidFill>
                  <a:srgbClr val="0000FF"/>
                </a:solidFill>
                <a:latin typeface="Cantarell Regular"/>
              </a:rPr>
              <a:t>ositives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3" name="Picture 2"/>
          <p:cNvPicPr>
            <a:picLocks noChangeAspect="1"/>
          </p:cNvPicPr>
          <p:nvPr/>
        </p:nvPicPr>
        <p:blipFill>
          <a:blip r:embed="rId3"/>
          <a:stretch>
            <a:fillRect/>
          </a:stretch>
        </p:blipFill>
        <p:spPr>
          <a:xfrm>
            <a:off x="778860" y="2201333"/>
            <a:ext cx="1587500" cy="2116667"/>
          </a:xfrm>
          <a:prstGeom prst="rect">
            <a:avLst/>
          </a:prstGeom>
        </p:spPr>
      </p:pic>
    </p:spTree>
    <p:extLst>
      <p:ext uri="{BB962C8B-B14F-4D97-AF65-F5344CB8AC3E}">
        <p14:creationId xmlns:p14="http://schemas.microsoft.com/office/powerpoint/2010/main" val="47941316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smtClean="0">
                <a:solidFill>
                  <a:srgbClr val="000000"/>
                </a:solidFill>
                <a:latin typeface="FjallaOne"/>
                <a:cs typeface="FjallaOne"/>
              </a:rPr>
              <a:t>DevOps Pipeline vs</a:t>
            </a:r>
            <a:r>
              <a:rPr lang="en-US" sz="4400" dirty="0" smtClean="0">
                <a:solidFill>
                  <a:srgbClr val="000000"/>
                </a:solidFill>
                <a:latin typeface="FjallaOne"/>
                <a:cs typeface="FjallaOne"/>
              </a:rPr>
              <a:t>. Lifecycle </a:t>
            </a:r>
            <a:r>
              <a:rPr lang="en-US" sz="4400" strike="noStrike" dirty="0" smtClean="0">
                <a:solidFill>
                  <a:srgbClr val="000000"/>
                </a:solidFill>
                <a:latin typeface="FjallaOne"/>
                <a:cs typeface="FjallaOne"/>
              </a:rPr>
              <a:t> </a:t>
            </a:r>
            <a:endParaRPr dirty="0">
              <a:latin typeface="FjallaOne"/>
              <a:cs typeface="FjallaOne"/>
            </a:endParaRPr>
          </a:p>
        </p:txBody>
      </p:sp>
      <p:sp>
        <p:nvSpPr>
          <p:cNvPr id="121" name="TextShape 2"/>
          <p:cNvSpPr txBox="1"/>
          <p:nvPr/>
        </p:nvSpPr>
        <p:spPr>
          <a:xfrm>
            <a:off x="4145913" y="1574640"/>
            <a:ext cx="4846631" cy="1923744"/>
          </a:xfrm>
          <a:prstGeom prst="rect">
            <a:avLst/>
          </a:prstGeom>
          <a:noFill/>
          <a:ln>
            <a:noFill/>
          </a:ln>
        </p:spPr>
        <p:txBody>
          <a:bodyPr/>
          <a:lstStyle/>
          <a:p>
            <a:pPr>
              <a:lnSpc>
                <a:spcPct val="100000"/>
              </a:lnSpc>
              <a:buFont typeface="Arial"/>
              <a:buChar char="•"/>
            </a:pPr>
            <a:r>
              <a:rPr lang="en-US" sz="3200" strike="noStrike" dirty="0" smtClean="0">
                <a:solidFill>
                  <a:srgbClr val="8B8B8B"/>
                </a:solidFill>
                <a:latin typeface="Cantarell Regular"/>
              </a:rPr>
              <a:t> </a:t>
            </a:r>
            <a:r>
              <a:rPr lang="en-US" sz="3200" strike="noStrike" dirty="0" smtClean="0">
                <a:solidFill>
                  <a:srgbClr val="0000FF"/>
                </a:solidFill>
                <a:latin typeface="Cantarell Regular"/>
              </a:rPr>
              <a:t>Continuous feedback </a:t>
            </a:r>
          </a:p>
          <a:p>
            <a:pPr>
              <a:lnSpc>
                <a:spcPct val="100000"/>
              </a:lnSpc>
              <a:buFont typeface="Arial"/>
              <a:buChar char="•"/>
            </a:pPr>
            <a:r>
              <a:rPr lang="en-US" sz="3200" dirty="0">
                <a:solidFill>
                  <a:srgbClr val="0000FF"/>
                </a:solidFill>
                <a:latin typeface="Cantarell Regular"/>
              </a:rPr>
              <a:t> </a:t>
            </a:r>
            <a:r>
              <a:rPr lang="en-US" sz="3200" dirty="0" smtClean="0">
                <a:solidFill>
                  <a:srgbClr val="0000FF"/>
                </a:solidFill>
                <a:latin typeface="Cantarell Regular"/>
              </a:rPr>
              <a:t>Event aggregation, normalization, correlation</a:t>
            </a:r>
          </a:p>
          <a:p>
            <a:pPr>
              <a:lnSpc>
                <a:spcPct val="100000"/>
              </a:lnSpc>
              <a:buFont typeface="Arial"/>
              <a:buChar char="•"/>
            </a:pPr>
            <a:r>
              <a:rPr lang="en-US" sz="3200" dirty="0" smtClean="0">
                <a:solidFill>
                  <a:srgbClr val="0000FF"/>
                </a:solidFill>
                <a:latin typeface="Cantarell Regular"/>
              </a:rPr>
              <a:t>Trickle testing, deployment</a:t>
            </a: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0" y="1722533"/>
            <a:ext cx="3822700" cy="1698001"/>
          </a:xfrm>
          <a:prstGeom prst="rect">
            <a:avLst/>
          </a:prstGeom>
        </p:spPr>
      </p:pic>
      <p:pic>
        <p:nvPicPr>
          <p:cNvPr id="5" name="Picture 4"/>
          <p:cNvPicPr>
            <a:picLocks noChangeAspect="1"/>
          </p:cNvPicPr>
          <p:nvPr/>
        </p:nvPicPr>
        <p:blipFill>
          <a:blip r:embed="rId4"/>
          <a:stretch>
            <a:fillRect/>
          </a:stretch>
        </p:blipFill>
        <p:spPr>
          <a:xfrm>
            <a:off x="333995" y="3658897"/>
            <a:ext cx="2844800" cy="2919336"/>
          </a:xfrm>
          <a:prstGeom prst="rect">
            <a:avLst/>
          </a:prstGeom>
        </p:spPr>
      </p:pic>
    </p:spTree>
    <p:extLst>
      <p:ext uri="{BB962C8B-B14F-4D97-AF65-F5344CB8AC3E}">
        <p14:creationId xmlns:p14="http://schemas.microsoft.com/office/powerpoint/2010/main" val="325825344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Code Review/Collaboration</a:t>
            </a:r>
            <a:endParaRPr dirty="0">
              <a:latin typeface="FjallaOne"/>
              <a:cs typeface="FjallaOne"/>
            </a:endParaRPr>
          </a:p>
        </p:txBody>
      </p:sp>
      <p:sp>
        <p:nvSpPr>
          <p:cNvPr id="124" name="TextShape 2"/>
          <p:cNvSpPr txBox="1"/>
          <p:nvPr/>
        </p:nvSpPr>
        <p:spPr>
          <a:xfrm>
            <a:off x="3561981" y="1780920"/>
            <a:ext cx="4289979" cy="1752120"/>
          </a:xfrm>
          <a:prstGeom prst="rect">
            <a:avLst/>
          </a:prstGeom>
          <a:noFill/>
          <a:ln>
            <a:noFill/>
          </a:ln>
        </p:spPr>
        <p:txBody>
          <a:bodyPr/>
          <a:lstStyle/>
          <a:p>
            <a:pPr>
              <a:lnSpc>
                <a:spcPct val="100000"/>
              </a:lnSpc>
              <a:buFont typeface="Arial"/>
              <a:buChar char="•"/>
            </a:pPr>
            <a:r>
              <a:rPr lang="en-US" sz="3200" dirty="0" smtClean="0">
                <a:solidFill>
                  <a:srgbClr val="0000FF"/>
                </a:solidFill>
                <a:latin typeface="Cantarell Regular"/>
              </a:rPr>
              <a:t>Code review app</a:t>
            </a:r>
            <a:endParaRPr lang="en-US" sz="3200" strike="noStrike" dirty="0" smtClean="0">
              <a:solidFill>
                <a:srgbClr val="0000FF"/>
              </a:solidFill>
              <a:latin typeface="Cantarell Regular"/>
            </a:endParaRPr>
          </a:p>
          <a:p>
            <a:pPr>
              <a:lnSpc>
                <a:spcPct val="100000"/>
              </a:lnSpc>
              <a:buFont typeface="Arial"/>
              <a:buChar char="•"/>
            </a:pPr>
            <a:r>
              <a:rPr lang="en-US" sz="3200" strike="noStrike" dirty="0" smtClean="0">
                <a:solidFill>
                  <a:srgbClr val="0000FF"/>
                </a:solidFill>
                <a:latin typeface="Cantarell Regular"/>
              </a:rPr>
              <a:t>Review </a:t>
            </a:r>
            <a:r>
              <a:rPr lang="en-US" sz="3200" strike="noStrike" dirty="0">
                <a:solidFill>
                  <a:srgbClr val="0000FF"/>
                </a:solidFill>
                <a:latin typeface="Cantarell Regular"/>
              </a:rPr>
              <a:t>board</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CI: Jenkins</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Paired programming</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419100" y="2082800"/>
            <a:ext cx="3048000" cy="2709333"/>
          </a:xfrm>
          <a:prstGeom prst="rect">
            <a:avLst/>
          </a:prstGeom>
        </p:spPr>
      </p:pic>
    </p:spTree>
    <p:extLst>
      <p:ext uri="{BB962C8B-B14F-4D97-AF65-F5344CB8AC3E}">
        <p14:creationId xmlns:p14="http://schemas.microsoft.com/office/powerpoint/2010/main" val="335926520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Architectural Risk Analysis</a:t>
            </a:r>
            <a:endParaRPr dirty="0">
              <a:latin typeface="FjallaOne"/>
              <a:cs typeface="FjallaOne"/>
            </a:endParaRPr>
          </a:p>
        </p:txBody>
      </p:sp>
      <p:sp>
        <p:nvSpPr>
          <p:cNvPr id="127" name="TextShape 2"/>
          <p:cNvSpPr txBox="1"/>
          <p:nvPr/>
        </p:nvSpPr>
        <p:spPr>
          <a:xfrm>
            <a:off x="2905058" y="1780920"/>
            <a:ext cx="5701462" cy="1508195"/>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dirty="0" smtClean="0">
                <a:solidFill>
                  <a:srgbClr val="0000FF"/>
                </a:solidFill>
                <a:latin typeface="Cantarell Regular"/>
              </a:rPr>
              <a:t>esign flaws vs. bugs</a:t>
            </a:r>
            <a:endParaRPr lang="en-US" sz="3200" strike="noStrike" dirty="0" smtClean="0">
              <a:solidFill>
                <a:srgbClr val="0000FF"/>
              </a:solidFill>
              <a:latin typeface="Cantarell Regular"/>
            </a:endParaRPr>
          </a:p>
          <a:p>
            <a:pPr>
              <a:lnSpc>
                <a:spcPct val="100000"/>
              </a:lnSpc>
              <a:buFont typeface="Arial"/>
              <a:buChar char="•"/>
            </a:pPr>
            <a:r>
              <a:rPr lang="en-US" sz="3200" strike="noStrike" dirty="0" smtClean="0">
                <a:solidFill>
                  <a:srgbClr val="0000FF"/>
                </a:solidFill>
                <a:latin typeface="Cantarell Regular"/>
              </a:rPr>
              <a:t>Scope </a:t>
            </a:r>
            <a:r>
              <a:rPr lang="en-US" sz="3200" strike="noStrike" dirty="0">
                <a:solidFill>
                  <a:srgbClr val="0000FF"/>
                </a:solidFill>
                <a:latin typeface="Cantarell Regular"/>
              </a:rPr>
              <a:t>of </a:t>
            </a:r>
            <a:r>
              <a:rPr lang="en-US" sz="3200" strike="noStrike" dirty="0" smtClean="0">
                <a:solidFill>
                  <a:srgbClr val="0000FF"/>
                </a:solidFill>
                <a:latin typeface="Cantarell Regular"/>
              </a:rPr>
              <a:t>impact, risk potential</a:t>
            </a:r>
          </a:p>
          <a:p>
            <a:pPr>
              <a:lnSpc>
                <a:spcPct val="100000"/>
              </a:lnSpc>
              <a:buFont typeface="Arial"/>
              <a:buChar char="•"/>
            </a:pPr>
            <a:r>
              <a:rPr lang="en-US" sz="3200" strike="noStrike" dirty="0" smtClean="0">
                <a:solidFill>
                  <a:srgbClr val="0000FF"/>
                </a:solidFill>
                <a:latin typeface="Cantarell Regular"/>
              </a:rPr>
              <a:t>Safeguards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128" name="Picture 3"/>
          <p:cNvPicPr/>
          <p:nvPr/>
        </p:nvPicPr>
        <p:blipFill>
          <a:blip r:embed="rId3"/>
          <a:stretch/>
        </p:blipFill>
        <p:spPr>
          <a:xfrm>
            <a:off x="262769" y="1913307"/>
            <a:ext cx="2260080" cy="3593880"/>
          </a:xfrm>
          <a:prstGeom prst="rect">
            <a:avLst/>
          </a:prstGeom>
          <a:ln>
            <a:noFill/>
          </a:ln>
        </p:spPr>
      </p:pic>
    </p:spTree>
    <p:extLst>
      <p:ext uri="{BB962C8B-B14F-4D97-AF65-F5344CB8AC3E}">
        <p14:creationId xmlns:p14="http://schemas.microsoft.com/office/powerpoint/2010/main" val="1093916133"/>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Code Security: </a:t>
            </a:r>
            <a:r>
              <a:rPr lang="en-US" sz="4400" strike="noStrike" dirty="0" smtClean="0">
                <a:solidFill>
                  <a:srgbClr val="000000"/>
                </a:solidFill>
                <a:latin typeface="FjallaOne"/>
                <a:cs typeface="FjallaOne"/>
              </a:rPr>
              <a:t>Human Factors </a:t>
            </a:r>
            <a:endParaRPr dirty="0">
              <a:latin typeface="FjallaOne"/>
              <a:cs typeface="FjallaOne"/>
            </a:endParaRPr>
          </a:p>
        </p:txBody>
      </p:sp>
      <p:sp>
        <p:nvSpPr>
          <p:cNvPr id="130" name="TextShape 2"/>
          <p:cNvSpPr txBox="1"/>
          <p:nvPr/>
        </p:nvSpPr>
        <p:spPr>
          <a:xfrm>
            <a:off x="3707964" y="1780920"/>
            <a:ext cx="5226186" cy="3104097"/>
          </a:xfrm>
          <a:prstGeom prst="rect">
            <a:avLst/>
          </a:prstGeom>
          <a:noFill/>
          <a:ln>
            <a:noFill/>
          </a:ln>
        </p:spPr>
        <p:txBody>
          <a:bodyPr/>
          <a:lstStyle/>
          <a:p>
            <a:pPr>
              <a:lnSpc>
                <a:spcPct val="100000"/>
              </a:lnSpc>
              <a:buFont typeface="Arial"/>
              <a:buChar char="•"/>
            </a:pPr>
            <a:r>
              <a:rPr lang="en-US" sz="3200" strike="noStrike" dirty="0" smtClean="0">
                <a:solidFill>
                  <a:srgbClr val="0000FF"/>
                </a:solidFill>
                <a:latin typeface="Cantarell Regular"/>
                <a:cs typeface="Cantarell Regular"/>
              </a:rPr>
              <a:t>Technology, programmer, community</a:t>
            </a:r>
            <a:endParaRPr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Secure coding guidelines</a:t>
            </a:r>
            <a:endParaRPr lang="en-US"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Dedicated security team</a:t>
            </a:r>
            <a:endParaRPr lang="en-US"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Gateways</a:t>
            </a:r>
            <a:endParaRPr lang="en-US" sz="3200" dirty="0" smtClean="0">
              <a:solidFill>
                <a:srgbClr val="0000FF"/>
              </a:solidFill>
              <a:latin typeface="Cantarell Regular"/>
              <a:cs typeface="Cantarell Regular"/>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131" name="Picture 3"/>
          <p:cNvPicPr/>
          <p:nvPr/>
        </p:nvPicPr>
        <p:blipFill>
          <a:blip r:embed="rId3"/>
          <a:stretch/>
        </p:blipFill>
        <p:spPr>
          <a:xfrm>
            <a:off x="0" y="1309283"/>
            <a:ext cx="2336400" cy="3479400"/>
          </a:xfrm>
          <a:prstGeom prst="rect">
            <a:avLst/>
          </a:prstGeom>
          <a:ln>
            <a:noFill/>
          </a:ln>
        </p:spPr>
      </p:pic>
      <p:pic>
        <p:nvPicPr>
          <p:cNvPr id="6" name="Picture 3"/>
          <p:cNvPicPr/>
          <p:nvPr/>
        </p:nvPicPr>
        <p:blipFill>
          <a:blip r:embed="rId4"/>
          <a:stretch/>
        </p:blipFill>
        <p:spPr>
          <a:xfrm>
            <a:off x="-13246" y="4456848"/>
            <a:ext cx="2929532" cy="2401152"/>
          </a:xfrm>
          <a:prstGeom prst="rect">
            <a:avLst/>
          </a:prstGeom>
          <a:ln>
            <a:noFill/>
          </a:ln>
        </p:spPr>
      </p:pic>
      <p:pic>
        <p:nvPicPr>
          <p:cNvPr id="3" name="Picture 2" descr="Screen Shot 2015-06-07 at 10.54.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300" y="3022600"/>
            <a:ext cx="273844" cy="465667"/>
          </a:xfrm>
          <a:prstGeom prst="rect">
            <a:avLst/>
          </a:prstGeom>
        </p:spPr>
      </p:pic>
    </p:spTree>
    <p:extLst>
      <p:ext uri="{BB962C8B-B14F-4D97-AF65-F5344CB8AC3E}">
        <p14:creationId xmlns:p14="http://schemas.microsoft.com/office/powerpoint/2010/main" val="1768711427"/>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000" strike="noStrike" dirty="0">
                <a:solidFill>
                  <a:srgbClr val="000000"/>
                </a:solidFill>
                <a:latin typeface="FjallaOne"/>
                <a:cs typeface="FjallaOne"/>
              </a:rPr>
              <a:t>Vendor Management</a:t>
            </a:r>
            <a:endParaRPr sz="4000" dirty="0">
              <a:latin typeface="FjallaOne"/>
              <a:cs typeface="FjallaOne"/>
            </a:endParaRPr>
          </a:p>
        </p:txBody>
      </p:sp>
      <p:sp>
        <p:nvSpPr>
          <p:cNvPr id="140" name="TextShape 2"/>
          <p:cNvSpPr txBox="1"/>
          <p:nvPr/>
        </p:nvSpPr>
        <p:spPr>
          <a:xfrm>
            <a:off x="4321092" y="1780920"/>
            <a:ext cx="4700647"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Check third-party code</a:t>
            </a:r>
            <a:endParaRPr dirty="0">
              <a:solidFill>
                <a:srgbClr val="0000FF"/>
              </a:solidFill>
            </a:endParaRPr>
          </a:p>
          <a:p>
            <a:pPr>
              <a:lnSpc>
                <a:spcPct val="100000"/>
              </a:lnSpc>
              <a:buFont typeface="Arial"/>
              <a:buChar char="•"/>
            </a:pPr>
            <a:r>
              <a:rPr lang="en-US" sz="3200" dirty="0" err="1" smtClean="0">
                <a:solidFill>
                  <a:srgbClr val="0000FF"/>
                </a:solidFill>
                <a:latin typeface="Cantarell Regular"/>
              </a:rPr>
              <a:t>C</a:t>
            </a:r>
            <a:r>
              <a:rPr lang="en-US" sz="3200" strike="noStrike" dirty="0" err="1" smtClean="0">
                <a:solidFill>
                  <a:srgbClr val="0000FF"/>
                </a:solidFill>
                <a:latin typeface="Cantarell Regular"/>
              </a:rPr>
              <a:t>reds</a:t>
            </a:r>
            <a:r>
              <a:rPr lang="en-US" sz="3200" strike="noStrike" dirty="0" smtClean="0">
                <a:solidFill>
                  <a:srgbClr val="0000FF"/>
                </a:solidFill>
                <a:latin typeface="Cantarell Regular"/>
              </a:rPr>
              <a:t>,</a:t>
            </a:r>
            <a:r>
              <a:rPr lang="en-US" dirty="0">
                <a:solidFill>
                  <a:srgbClr val="0000FF"/>
                </a:solidFill>
              </a:rPr>
              <a:t> </a:t>
            </a:r>
            <a:r>
              <a:rPr lang="en-US" sz="3200" strike="noStrike" dirty="0" smtClean="0">
                <a:solidFill>
                  <a:srgbClr val="0000FF"/>
                </a:solidFill>
                <a:latin typeface="Cantarell Regular"/>
              </a:rPr>
              <a:t>dependencies</a:t>
            </a:r>
          </a:p>
          <a:p>
            <a:pPr>
              <a:lnSpc>
                <a:spcPct val="100000"/>
              </a:lnSpc>
              <a:buFont typeface="Arial"/>
              <a:buChar char="•"/>
            </a:pPr>
            <a:r>
              <a:rPr lang="en-US" sz="3200" dirty="0">
                <a:solidFill>
                  <a:srgbClr val="0000FF"/>
                </a:solidFill>
                <a:latin typeface="Cantarell Regular"/>
              </a:rPr>
              <a:t>L</a:t>
            </a:r>
            <a:r>
              <a:rPr lang="en-US" sz="3200" dirty="0" smtClean="0">
                <a:solidFill>
                  <a:srgbClr val="0000FF"/>
                </a:solidFill>
                <a:latin typeface="Cantarell Regular"/>
              </a:rPr>
              <a:t>imitations/unknowns</a:t>
            </a: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pic>
        <p:nvPicPr>
          <p:cNvPr id="5" name="Picture 4"/>
          <p:cNvPicPr>
            <a:picLocks noChangeAspect="1"/>
          </p:cNvPicPr>
          <p:nvPr/>
        </p:nvPicPr>
        <p:blipFill>
          <a:blip r:embed="rId3"/>
          <a:stretch>
            <a:fillRect/>
          </a:stretch>
        </p:blipFill>
        <p:spPr>
          <a:xfrm>
            <a:off x="177801" y="1574640"/>
            <a:ext cx="3683000" cy="5283360"/>
          </a:xfrm>
          <a:prstGeom prst="rect">
            <a:avLst/>
          </a:prstGeom>
        </p:spPr>
      </p:pic>
    </p:spTree>
    <p:extLst>
      <p:ext uri="{BB962C8B-B14F-4D97-AF65-F5344CB8AC3E}">
        <p14:creationId xmlns:p14="http://schemas.microsoft.com/office/powerpoint/2010/main" val="457003625"/>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SP800-53 Rev 4 </a:t>
            </a:r>
            <a:br>
              <a:rPr lang="en-US" dirty="0" smtClean="0"/>
            </a:br>
            <a:r>
              <a:rPr lang="en-US" dirty="0" smtClean="0"/>
              <a:t>Privacy Controls: 8 Families (FEA)</a:t>
            </a:r>
            <a:endParaRPr lang="en-US" dirty="0"/>
          </a:p>
        </p:txBody>
      </p:sp>
      <p:sp>
        <p:nvSpPr>
          <p:cNvPr id="3" name="Content Placeholder 2"/>
          <p:cNvSpPr>
            <a:spLocks noGrp="1"/>
          </p:cNvSpPr>
          <p:nvPr>
            <p:ph idx="1"/>
          </p:nvPr>
        </p:nvSpPr>
        <p:spPr/>
        <p:txBody>
          <a:bodyPr>
            <a:normAutofit lnSpcReduction="10000"/>
          </a:bodyPr>
          <a:lstStyle/>
          <a:p>
            <a:r>
              <a:rPr lang="en-US" dirty="0" smtClean="0"/>
              <a:t>Authority &amp; Purpose</a:t>
            </a:r>
          </a:p>
          <a:p>
            <a:r>
              <a:rPr lang="en-US" dirty="0" smtClean="0"/>
              <a:t>Accountability, Audit, &amp; Risk Management</a:t>
            </a:r>
          </a:p>
          <a:p>
            <a:r>
              <a:rPr lang="en-US" dirty="0" smtClean="0"/>
              <a:t>Data Quality &amp; Integrity</a:t>
            </a:r>
          </a:p>
          <a:p>
            <a:r>
              <a:rPr lang="en-US" dirty="0" smtClean="0"/>
              <a:t>Data Minimization &amp; Retention</a:t>
            </a:r>
          </a:p>
          <a:p>
            <a:r>
              <a:rPr lang="en-US" dirty="0" smtClean="0"/>
              <a:t>Individual Participation &amp; Redress</a:t>
            </a:r>
          </a:p>
          <a:p>
            <a:r>
              <a:rPr lang="en-US" dirty="0" smtClean="0"/>
              <a:t>Security</a:t>
            </a:r>
          </a:p>
          <a:p>
            <a:r>
              <a:rPr lang="en-US" dirty="0" smtClean="0"/>
              <a:t>Transparency	</a:t>
            </a:r>
          </a:p>
          <a:p>
            <a:r>
              <a:rPr lang="en-US" dirty="0" smtClean="0"/>
              <a:t>Use Limitation</a:t>
            </a:r>
          </a:p>
          <a:p>
            <a:endParaRPr lang="en-US" dirty="0"/>
          </a:p>
          <a:p>
            <a:endParaRPr lang="en-US" dirty="0" smtClean="0"/>
          </a:p>
          <a:p>
            <a:endParaRPr lang="en-US" dirty="0"/>
          </a:p>
        </p:txBody>
      </p:sp>
      <p:sp>
        <p:nvSpPr>
          <p:cNvPr id="6" name="TextBox 5"/>
          <p:cNvSpPr txBox="1"/>
          <p:nvPr/>
        </p:nvSpPr>
        <p:spPr>
          <a:xfrm>
            <a:off x="6149848" y="193873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2035914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Security Frameworks/Process</a:t>
            </a:r>
            <a:endParaRPr dirty="0">
              <a:latin typeface="FjallaOne"/>
              <a:cs typeface="FjallaOne"/>
            </a:endParaRPr>
          </a:p>
        </p:txBody>
      </p:sp>
      <p:sp>
        <p:nvSpPr>
          <p:cNvPr id="137" name="TextShape 2"/>
          <p:cNvSpPr txBox="1"/>
          <p:nvPr/>
        </p:nvSpPr>
        <p:spPr>
          <a:xfrm>
            <a:off x="2832066" y="1422400"/>
            <a:ext cx="5774454" cy="2110640"/>
          </a:xfrm>
          <a:prstGeom prst="rect">
            <a:avLst/>
          </a:prstGeom>
          <a:noFill/>
          <a:ln>
            <a:noFill/>
          </a:ln>
        </p:spPr>
        <p:txBody>
          <a:bodyPr/>
          <a:lstStyle/>
          <a:p>
            <a:pPr>
              <a:lnSpc>
                <a:spcPct val="100000"/>
              </a:lnSpc>
            </a:pPr>
            <a:endParaRPr dirty="0" smtClean="0"/>
          </a:p>
          <a:p>
            <a:pPr>
              <a:lnSpc>
                <a:spcPct val="100000"/>
              </a:lnSpc>
              <a:buFont typeface="Arial"/>
              <a:buChar char="•"/>
            </a:pPr>
            <a:r>
              <a:rPr lang="en-US" sz="3200" strike="noStrike" dirty="0">
                <a:solidFill>
                  <a:srgbClr val="0000FF"/>
                </a:solidFill>
                <a:latin typeface="Cantarell Regular"/>
              </a:rPr>
              <a:t>CMMI: Security Extension</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OWASP </a:t>
            </a:r>
            <a:r>
              <a:rPr lang="en-US" sz="3200" strike="noStrike" dirty="0">
                <a:solidFill>
                  <a:srgbClr val="0000FF"/>
                </a:solidFill>
                <a:latin typeface="Cantarell Regular"/>
              </a:rPr>
              <a:t>ESAPI</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FISMA</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NIST </a:t>
            </a:r>
            <a:r>
              <a:rPr lang="en-US" sz="3200" strike="noStrike" dirty="0" err="1">
                <a:solidFill>
                  <a:srgbClr val="0000FF"/>
                </a:solidFill>
                <a:latin typeface="Cantarell Regular"/>
              </a:rPr>
              <a:t>Cybersecurity</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ITIL</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ISO 2700</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COBIT</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590650" y="1473200"/>
            <a:ext cx="2006600" cy="5384800"/>
          </a:xfrm>
          <a:prstGeom prst="rect">
            <a:avLst/>
          </a:prstGeom>
        </p:spPr>
      </p:pic>
    </p:spTree>
    <p:extLst>
      <p:ext uri="{BB962C8B-B14F-4D97-AF65-F5344CB8AC3E}">
        <p14:creationId xmlns:p14="http://schemas.microsoft.com/office/powerpoint/2010/main" val="319119905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smtClean="0">
                <a:solidFill>
                  <a:srgbClr val="000000"/>
                </a:solidFill>
                <a:latin typeface="FjallaOne"/>
                <a:cs typeface="FjallaOne"/>
              </a:rPr>
              <a:t>Risk Management</a:t>
            </a:r>
            <a:endParaRPr dirty="0">
              <a:latin typeface="FjallaOne"/>
              <a:cs typeface="FjallaOne"/>
            </a:endParaRPr>
          </a:p>
        </p:txBody>
      </p:sp>
      <p:sp>
        <p:nvSpPr>
          <p:cNvPr id="143" name="TextShape 2"/>
          <p:cNvSpPr txBox="1"/>
          <p:nvPr/>
        </p:nvSpPr>
        <p:spPr>
          <a:xfrm>
            <a:off x="2934255" y="1780920"/>
            <a:ext cx="4917705" cy="1752120"/>
          </a:xfrm>
          <a:prstGeom prst="rect">
            <a:avLst/>
          </a:prstGeom>
          <a:noFill/>
          <a:ln>
            <a:noFill/>
          </a:ln>
        </p:spPr>
        <p:txBody>
          <a:bodyPr/>
          <a:lstStyle/>
          <a:p>
            <a:pPr marL="457200" indent="-457200">
              <a:lnSpc>
                <a:spcPct val="100000"/>
              </a:lnSpc>
              <a:buFont typeface="Arial"/>
              <a:buChar char="•"/>
            </a:pPr>
            <a:r>
              <a:rPr lang="en-US" sz="3200" dirty="0">
                <a:solidFill>
                  <a:srgbClr val="0000FF"/>
                </a:solidFill>
                <a:latin typeface="Cantarell Regular"/>
              </a:rPr>
              <a:t>L</a:t>
            </a:r>
            <a:r>
              <a:rPr lang="en-US" sz="3200" dirty="0" smtClean="0">
                <a:solidFill>
                  <a:srgbClr val="0000FF"/>
                </a:solidFill>
                <a:latin typeface="Cantarell Regular"/>
              </a:rPr>
              <a:t>eanest stack, </a:t>
            </a:r>
            <a:r>
              <a:rPr lang="en-US" sz="3200" strike="noStrike" dirty="0" smtClean="0">
                <a:solidFill>
                  <a:srgbClr val="0000FF"/>
                </a:solidFill>
                <a:latin typeface="Cantarell Regular"/>
              </a:rPr>
              <a:t>minimal privileges </a:t>
            </a:r>
            <a:endParaRPr dirty="0" smtClean="0">
              <a:solidFill>
                <a:srgbClr val="0000FF"/>
              </a:solidFill>
            </a:endParaRPr>
          </a:p>
          <a:p>
            <a:pPr marL="457200" indent="-457200">
              <a:lnSpc>
                <a:spcPct val="100000"/>
              </a:lnSpc>
              <a:buFont typeface="Arial"/>
              <a:buChar char="•"/>
            </a:pPr>
            <a:r>
              <a:rPr lang="en-US" sz="3200" strike="noStrike" dirty="0" smtClean="0">
                <a:solidFill>
                  <a:srgbClr val="0000FF"/>
                </a:solidFill>
                <a:latin typeface="Cantarell Regular"/>
              </a:rPr>
              <a:t>Simplicity: Occam</a:t>
            </a:r>
            <a:endParaRPr dirty="0" smtClean="0">
              <a:solidFill>
                <a:srgbClr val="0000FF"/>
              </a:solidFill>
            </a:endParaRPr>
          </a:p>
          <a:p>
            <a:pPr marL="457200" indent="-457200">
              <a:lnSpc>
                <a:spcPct val="100000"/>
              </a:lnSpc>
              <a:buFont typeface="Arial"/>
              <a:buChar char="•"/>
            </a:pPr>
            <a:r>
              <a:rPr lang="en-US" sz="3200" strike="noStrike" dirty="0" smtClean="0">
                <a:solidFill>
                  <a:srgbClr val="0000FF"/>
                </a:solidFill>
                <a:latin typeface="Cantarell Regular"/>
              </a:rPr>
              <a:t>Open standards</a:t>
            </a:r>
          </a:p>
          <a:p>
            <a:pPr marL="457200" indent="-457200">
              <a:buFont typeface="Arial"/>
              <a:buChar char="•"/>
            </a:pPr>
            <a:r>
              <a:rPr lang="en-US" sz="3200" dirty="0" smtClean="0">
                <a:solidFill>
                  <a:srgbClr val="0000FF"/>
                </a:solidFill>
                <a:latin typeface="Cantarell Regular"/>
              </a:rPr>
              <a:t>API Security</a:t>
            </a:r>
          </a:p>
          <a:p>
            <a:pPr>
              <a:lnSpc>
                <a:spcPct val="100000"/>
              </a:lnSpc>
              <a:buFont typeface="Arial"/>
              <a:buChar char="•"/>
            </a:pPr>
            <a:endParaRPr lang="en-US" sz="3200" strike="noStrike" dirty="0" smtClean="0">
              <a:solidFill>
                <a:srgbClr val="8B8B8B"/>
              </a:solidFill>
              <a:latin typeface="Cantarell Regular"/>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457200" y="1814787"/>
            <a:ext cx="2032000" cy="2709333"/>
          </a:xfrm>
          <a:prstGeom prst="rect">
            <a:avLst/>
          </a:prstGeom>
        </p:spPr>
      </p:pic>
    </p:spTree>
    <p:extLst>
      <p:ext uri="{BB962C8B-B14F-4D97-AF65-F5344CB8AC3E}">
        <p14:creationId xmlns:p14="http://schemas.microsoft.com/office/powerpoint/2010/main" val="54066979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Community Support</a:t>
            </a:r>
            <a:endParaRPr dirty="0">
              <a:latin typeface="FjallaOne"/>
              <a:cs typeface="FjallaOne"/>
            </a:endParaRPr>
          </a:p>
        </p:txBody>
      </p:sp>
      <p:sp>
        <p:nvSpPr>
          <p:cNvPr id="146" name="TextShape 2"/>
          <p:cNvSpPr txBox="1"/>
          <p:nvPr/>
        </p:nvSpPr>
        <p:spPr>
          <a:xfrm>
            <a:off x="3123720" y="1780920"/>
            <a:ext cx="4728240" cy="1752120"/>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dirty="0" smtClean="0">
                <a:solidFill>
                  <a:srgbClr val="0000FF"/>
                </a:solidFill>
                <a:latin typeface="Cantarell Regular"/>
              </a:rPr>
              <a:t>evelopers and ops in security</a:t>
            </a:r>
            <a:endParaRPr lang="en-US" sz="3200" strike="noStrike" dirty="0" smtClean="0">
              <a:solidFill>
                <a:srgbClr val="0000FF"/>
              </a:solidFill>
              <a:latin typeface="Cantarell Regular"/>
            </a:endParaRPr>
          </a:p>
          <a:p>
            <a:pPr>
              <a:lnSpc>
                <a:spcPct val="100000"/>
              </a:lnSpc>
              <a:buFont typeface="Arial"/>
              <a:buChar char="•"/>
            </a:pPr>
            <a:r>
              <a:rPr lang="en-US" sz="3200" dirty="0" smtClean="0">
                <a:solidFill>
                  <a:srgbClr val="0000FF"/>
                </a:solidFill>
                <a:latin typeface="Cantarell Regular"/>
              </a:rPr>
              <a:t>C</a:t>
            </a:r>
            <a:r>
              <a:rPr lang="en-US" sz="3200" strike="noStrike" dirty="0" smtClean="0">
                <a:solidFill>
                  <a:srgbClr val="0000FF"/>
                </a:solidFill>
                <a:latin typeface="Cantarell Regular"/>
              </a:rPr>
              <a:t>ontribute time and $ Show </a:t>
            </a:r>
            <a:r>
              <a:rPr lang="en-US" sz="3200" strike="noStrike" dirty="0">
                <a:solidFill>
                  <a:srgbClr val="0000FF"/>
                </a:solidFill>
                <a:latin typeface="Cantarell Regular"/>
              </a:rPr>
              <a:t>value and cost </a:t>
            </a:r>
            <a:endParaRPr dirty="0">
              <a:solidFill>
                <a:srgbClr val="0000FF"/>
              </a:solidFill>
            </a:endParaRPr>
          </a:p>
          <a:p>
            <a:pPr>
              <a:lnSpc>
                <a:spcPct val="100000"/>
              </a:lnSpc>
            </a:pPr>
            <a:endParaRPr dirty="0">
              <a:solidFill>
                <a:srgbClr val="0000FF"/>
              </a:solidFill>
            </a:endParaRPr>
          </a:p>
          <a:p>
            <a:pPr>
              <a:lnSpc>
                <a:spcPct val="100000"/>
              </a:lnSpc>
            </a:pPr>
            <a:endParaRPr dirty="0">
              <a:solidFill>
                <a:srgbClr val="0000FF"/>
              </a:solidFill>
            </a:endParaRPr>
          </a:p>
        </p:txBody>
      </p:sp>
      <p:pic>
        <p:nvPicPr>
          <p:cNvPr id="147" name="Picture 3"/>
          <p:cNvPicPr/>
          <p:nvPr/>
        </p:nvPicPr>
        <p:blipFill>
          <a:blip r:embed="rId3"/>
          <a:stretch/>
        </p:blipFill>
        <p:spPr>
          <a:xfrm>
            <a:off x="0" y="2115872"/>
            <a:ext cx="3123720" cy="2603160"/>
          </a:xfrm>
          <a:prstGeom prst="rect">
            <a:avLst/>
          </a:prstGeom>
          <a:ln>
            <a:noFill/>
          </a:ln>
        </p:spPr>
      </p:pic>
    </p:spTree>
    <p:extLst>
      <p:ext uri="{BB962C8B-B14F-4D97-AF65-F5344CB8AC3E}">
        <p14:creationId xmlns:p14="http://schemas.microsoft.com/office/powerpoint/2010/main" val="411786965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834480" y="223653"/>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Technology to the Rescue: People are People</a:t>
            </a:r>
            <a:endParaRPr dirty="0">
              <a:latin typeface="FjallaOne"/>
              <a:cs typeface="FjallaOne"/>
            </a:endParaRPr>
          </a:p>
        </p:txBody>
      </p:sp>
      <p:sp>
        <p:nvSpPr>
          <p:cNvPr id="149" name="TextShape 2"/>
          <p:cNvSpPr txBox="1"/>
          <p:nvPr/>
        </p:nvSpPr>
        <p:spPr>
          <a:xfrm>
            <a:off x="3175958" y="2066494"/>
            <a:ext cx="5430562" cy="1602581"/>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strike="noStrike" dirty="0" smtClean="0">
                <a:solidFill>
                  <a:srgbClr val="0000FF"/>
                </a:solidFill>
                <a:latin typeface="Cantarell Regular"/>
              </a:rPr>
              <a:t>evelopers are developers</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Better </a:t>
            </a:r>
            <a:r>
              <a:rPr lang="en-US" sz="3200" strike="noStrike" dirty="0" smtClean="0">
                <a:solidFill>
                  <a:srgbClr val="0000FF"/>
                </a:solidFill>
                <a:latin typeface="Cantarell Regular"/>
              </a:rPr>
              <a:t>languages: Go and Elixir</a:t>
            </a:r>
            <a:endParaRPr dirty="0">
              <a:solidFill>
                <a:srgbClr val="0000FF"/>
              </a:solidFill>
            </a:endParaRPr>
          </a:p>
          <a:p>
            <a:pPr>
              <a:lnSpc>
                <a:spcPct val="100000"/>
              </a:lnSpc>
              <a:buFont typeface="Arial"/>
              <a:buChar char="•"/>
            </a:pPr>
            <a:r>
              <a:rPr lang="en-US" sz="3200" dirty="0">
                <a:solidFill>
                  <a:srgbClr val="0000FF"/>
                </a:solidFill>
                <a:latin typeface="Cantarell Regular"/>
              </a:rPr>
              <a:t>S</a:t>
            </a:r>
            <a:r>
              <a:rPr lang="en-US" sz="3200" strike="noStrike" dirty="0" smtClean="0">
                <a:solidFill>
                  <a:srgbClr val="0000FF"/>
                </a:solidFill>
                <a:latin typeface="Cantarell Regular"/>
              </a:rPr>
              <a:t>afeguards </a:t>
            </a:r>
            <a:r>
              <a:rPr lang="en-US" sz="3200" strike="noStrike" dirty="0">
                <a:solidFill>
                  <a:srgbClr val="0000FF"/>
                </a:solidFill>
                <a:latin typeface="Cantarell Regular"/>
              </a:rPr>
              <a:t>(e.g., </a:t>
            </a:r>
            <a:r>
              <a:rPr lang="en-US" sz="3200" dirty="0" smtClean="0">
                <a:solidFill>
                  <a:srgbClr val="0000FF"/>
                </a:solidFill>
                <a:latin typeface="Cantarell Regular"/>
              </a:rPr>
              <a:t>MFA</a:t>
            </a:r>
            <a:r>
              <a:rPr lang="en-US" sz="3200" strike="noStrike" dirty="0" smtClean="0">
                <a:solidFill>
                  <a:srgbClr val="0000FF"/>
                </a:solidFill>
                <a:latin typeface="Cantarell Regular"/>
              </a:rPr>
              <a:t>)</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150" name="Picture 4"/>
          <p:cNvPicPr/>
          <p:nvPr/>
        </p:nvPicPr>
        <p:blipFill>
          <a:blip r:embed="rId3"/>
          <a:stretch/>
        </p:blipFill>
        <p:spPr>
          <a:xfrm>
            <a:off x="117066" y="2014907"/>
            <a:ext cx="2692080" cy="2793600"/>
          </a:xfrm>
          <a:prstGeom prst="rect">
            <a:avLst/>
          </a:prstGeom>
          <a:ln>
            <a:noFill/>
          </a:ln>
        </p:spPr>
      </p:pic>
    </p:spTree>
    <p:extLst>
      <p:ext uri="{BB962C8B-B14F-4D97-AF65-F5344CB8AC3E}">
        <p14:creationId xmlns:p14="http://schemas.microsoft.com/office/powerpoint/2010/main" val="184340566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dirty="0" smtClean="0">
                <a:solidFill>
                  <a:srgbClr val="000000"/>
                </a:solidFill>
                <a:latin typeface="FjallaOne"/>
                <a:cs typeface="FjallaOne"/>
              </a:rPr>
              <a:t>Security Metrics &amp; Marketing</a:t>
            </a:r>
            <a:endParaRPr dirty="0">
              <a:latin typeface="FjallaOne"/>
              <a:cs typeface="FjallaOne"/>
            </a:endParaRPr>
          </a:p>
        </p:txBody>
      </p:sp>
      <p:sp>
        <p:nvSpPr>
          <p:cNvPr id="149" name="TextShape 2"/>
          <p:cNvSpPr txBox="1"/>
          <p:nvPr/>
        </p:nvSpPr>
        <p:spPr>
          <a:xfrm>
            <a:off x="3561980" y="1744920"/>
            <a:ext cx="5445161" cy="1752120"/>
          </a:xfrm>
          <a:prstGeom prst="rect">
            <a:avLst/>
          </a:prstGeom>
          <a:noFill/>
          <a:ln>
            <a:noFill/>
          </a:ln>
        </p:spPr>
        <p:txBody>
          <a:bodyPr/>
          <a:lstStyle/>
          <a:p>
            <a:pPr>
              <a:buFont typeface="Arial"/>
              <a:buChar char="•"/>
            </a:pPr>
            <a:r>
              <a:rPr lang="en-US" sz="3200" dirty="0" smtClean="0">
                <a:solidFill>
                  <a:srgbClr val="0000FF"/>
                </a:solidFill>
                <a:latin typeface="Cantarell Regular"/>
              </a:rPr>
              <a:t>App security</a:t>
            </a:r>
            <a:endParaRPr lang="en-US" sz="3200" dirty="0">
              <a:solidFill>
                <a:srgbClr val="0000FF"/>
              </a:solidFill>
            </a:endParaRPr>
          </a:p>
          <a:p>
            <a:pPr>
              <a:lnSpc>
                <a:spcPct val="100000"/>
              </a:lnSpc>
              <a:buFont typeface="Arial"/>
              <a:buChar char="•"/>
            </a:pPr>
            <a:r>
              <a:rPr lang="en-US" sz="3200" strike="noStrike" dirty="0" err="1" smtClean="0">
                <a:solidFill>
                  <a:srgbClr val="0000FF"/>
                </a:solidFill>
                <a:latin typeface="Cantarell Regular"/>
              </a:rPr>
              <a:t>Config</a:t>
            </a:r>
            <a:r>
              <a:rPr lang="en-US" sz="3200" strike="noStrike" dirty="0" smtClean="0">
                <a:solidFill>
                  <a:srgbClr val="0000FF"/>
                </a:solidFill>
                <a:latin typeface="Cantarell Regular"/>
              </a:rPr>
              <a:t> management</a:t>
            </a:r>
          </a:p>
          <a:p>
            <a:pPr>
              <a:lnSpc>
                <a:spcPct val="100000"/>
              </a:lnSpc>
              <a:buFont typeface="Arial"/>
              <a:buChar char="•"/>
            </a:pPr>
            <a:r>
              <a:rPr lang="en-US" sz="3200" dirty="0" smtClean="0">
                <a:solidFill>
                  <a:srgbClr val="0000FF"/>
                </a:solidFill>
                <a:latin typeface="Cantarell Regular"/>
              </a:rPr>
              <a:t>Financial</a:t>
            </a:r>
          </a:p>
          <a:p>
            <a:pPr>
              <a:lnSpc>
                <a:spcPct val="100000"/>
              </a:lnSpc>
              <a:buFont typeface="Arial"/>
              <a:buChar char="•"/>
            </a:pPr>
            <a:r>
              <a:rPr lang="en-US" sz="3200" strike="noStrike" dirty="0" smtClean="0">
                <a:solidFill>
                  <a:srgbClr val="0000FF"/>
                </a:solidFill>
                <a:latin typeface="Cantarell Regular"/>
              </a:rPr>
              <a:t>Incident management</a:t>
            </a:r>
          </a:p>
          <a:p>
            <a:pPr>
              <a:lnSpc>
                <a:spcPct val="100000"/>
              </a:lnSpc>
              <a:buFont typeface="Arial"/>
              <a:buChar char="•"/>
            </a:pPr>
            <a:r>
              <a:rPr lang="en-US" sz="3200" dirty="0" smtClean="0">
                <a:solidFill>
                  <a:srgbClr val="0000FF"/>
                </a:solidFill>
                <a:latin typeface="Cantarell Regular"/>
              </a:rPr>
              <a:t>Patch management</a:t>
            </a:r>
          </a:p>
          <a:p>
            <a:pPr>
              <a:lnSpc>
                <a:spcPct val="100000"/>
              </a:lnSpc>
              <a:buFont typeface="Arial"/>
              <a:buChar char="•"/>
            </a:pPr>
            <a:r>
              <a:rPr lang="en-US" sz="3200" strike="noStrike" dirty="0" smtClean="0">
                <a:solidFill>
                  <a:srgbClr val="0000FF"/>
                </a:solidFill>
                <a:latin typeface="Cantarell Regular"/>
              </a:rPr>
              <a:t>Vulnerability </a:t>
            </a:r>
            <a:r>
              <a:rPr lang="en-US" sz="3200" dirty="0">
                <a:solidFill>
                  <a:srgbClr val="0000FF"/>
                </a:solidFill>
                <a:latin typeface="Cantarell Regular"/>
              </a:rPr>
              <a:t>m</a:t>
            </a:r>
            <a:r>
              <a:rPr lang="en-US" sz="3200" strike="noStrike" dirty="0" smtClean="0">
                <a:solidFill>
                  <a:srgbClr val="0000FF"/>
                </a:solidFill>
                <a:latin typeface="Cantarell Regular"/>
              </a:rPr>
              <a:t>anagement</a:t>
            </a:r>
          </a:p>
          <a:p>
            <a:pPr>
              <a:lnSpc>
                <a:spcPct val="100000"/>
              </a:lnSpc>
              <a:buFont typeface="Arial"/>
              <a:buChar char="•"/>
            </a:pPr>
            <a:r>
              <a:rPr lang="en-US" sz="3200" dirty="0" smtClean="0">
                <a:solidFill>
                  <a:srgbClr val="0000FF"/>
                </a:solidFill>
                <a:latin typeface="Cantarell Regular"/>
              </a:rPr>
              <a:t>Balanced Sec Scorecard</a:t>
            </a:r>
            <a:endParaRPr lang="en-US" sz="3200" strike="noStrike" dirty="0" smtClean="0">
              <a:solidFill>
                <a:srgbClr val="0000FF"/>
              </a:solidFill>
              <a:latin typeface="Cantarell Regular"/>
            </a:endParaRPr>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1" y="1574641"/>
            <a:ext cx="3284614" cy="2912759"/>
          </a:xfrm>
          <a:prstGeom prst="rect">
            <a:avLst/>
          </a:prstGeom>
        </p:spPr>
      </p:pic>
    </p:spTree>
    <p:extLst>
      <p:ext uri="{BB962C8B-B14F-4D97-AF65-F5344CB8AC3E}">
        <p14:creationId xmlns:p14="http://schemas.microsoft.com/office/powerpoint/2010/main" val="186970699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DevOps Revolution</a:t>
            </a:r>
            <a:br>
              <a:rPr lang="en-US" dirty="0" smtClean="0"/>
            </a:b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t>
            </a:r>
          </a:p>
          <a:p>
            <a:r>
              <a:rPr lang="en-US" dirty="0" smtClean="0"/>
              <a:t>-*C*</a:t>
            </a:r>
            <a:r>
              <a:rPr lang="en-US" dirty="0" err="1" smtClean="0"/>
              <a:t>ulture</a:t>
            </a:r>
            <a:r>
              <a:rPr lang="en-US" dirty="0" smtClean="0"/>
              <a:t> – Own the change to drive collaboration and communication</a:t>
            </a:r>
          </a:p>
          <a:p>
            <a:r>
              <a:rPr lang="en-US" dirty="0" smtClean="0"/>
              <a:t>-*A*</a:t>
            </a:r>
            <a:r>
              <a:rPr lang="en-US" dirty="0" err="1" smtClean="0"/>
              <a:t>utomation</a:t>
            </a:r>
            <a:r>
              <a:rPr lang="en-US" dirty="0" smtClean="0"/>
              <a:t> – Take manual steps out of your value chain</a:t>
            </a:r>
          </a:p>
          <a:p>
            <a:r>
              <a:rPr lang="en-US" dirty="0" smtClean="0"/>
              <a:t>-*L*</a:t>
            </a:r>
            <a:r>
              <a:rPr lang="en-US" dirty="0" err="1" smtClean="0"/>
              <a:t>ean</a:t>
            </a:r>
            <a:r>
              <a:rPr lang="en-US" dirty="0" smtClean="0"/>
              <a:t> – Use lean principles to enable higher cycle frequency</a:t>
            </a:r>
          </a:p>
          <a:p>
            <a:r>
              <a:rPr lang="en-US" dirty="0" smtClean="0"/>
              <a:t>-*M*</a:t>
            </a:r>
            <a:r>
              <a:rPr lang="en-US" dirty="0" err="1" smtClean="0"/>
              <a:t>etrics</a:t>
            </a:r>
            <a:r>
              <a:rPr lang="en-US" dirty="0" smtClean="0"/>
              <a:t> – Measure everything and use data to refine cycles</a:t>
            </a:r>
          </a:p>
          <a:p>
            <a:r>
              <a:rPr lang="en-US" dirty="0" smtClean="0"/>
              <a:t>-*S*haring – Share experiences, successful or not, to enable others to learn</a:t>
            </a:r>
            <a:endParaRPr lang="en-US" dirty="0"/>
          </a:p>
        </p:txBody>
      </p:sp>
    </p:spTree>
    <p:extLst>
      <p:ext uri="{BB962C8B-B14F-4D97-AF65-F5344CB8AC3E}">
        <p14:creationId xmlns:p14="http://schemas.microsoft.com/office/powerpoint/2010/main" val="27325939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DevOps Agile Continuum</a:t>
            </a:r>
            <a:br>
              <a:rPr lang="en-US" dirty="0" smtClean="0"/>
            </a:br>
            <a:endParaRPr lang="en-US" dirty="0"/>
          </a:p>
        </p:txBody>
      </p:sp>
      <p:sp>
        <p:nvSpPr>
          <p:cNvPr id="3" name="Content Placeholder 2"/>
          <p:cNvSpPr>
            <a:spLocks noGrp="1"/>
          </p:cNvSpPr>
          <p:nvPr>
            <p:ph idx="1"/>
          </p:nvPr>
        </p:nvSpPr>
        <p:spPr/>
        <p:txBody>
          <a:bodyPr/>
          <a:lstStyle/>
          <a:p>
            <a:endParaRPr lang="en-US" dirty="0" smtClean="0"/>
          </a:p>
          <a:p>
            <a:r>
              <a:rPr lang="en-US" dirty="0" smtClean="0"/>
              <a:t>-Continuous Integration</a:t>
            </a:r>
          </a:p>
          <a:p>
            <a:r>
              <a:rPr lang="en-US" dirty="0" smtClean="0"/>
              <a:t>-Continuous Delivery</a:t>
            </a:r>
          </a:p>
          <a:p>
            <a:r>
              <a:rPr lang="en-US" dirty="0" smtClean="0"/>
              <a:t>-Continuous Release</a:t>
            </a:r>
          </a:p>
          <a:p>
            <a:r>
              <a:rPr lang="en-US" dirty="0" smtClean="0"/>
              <a:t>-Continuous Improvement</a:t>
            </a:r>
          </a:p>
          <a:p>
            <a:r>
              <a:rPr lang="en-US" dirty="0" smtClean="0"/>
              <a:t>-Continuous Monitoring</a:t>
            </a:r>
            <a:endParaRPr lang="en-US" dirty="0"/>
          </a:p>
        </p:txBody>
      </p:sp>
    </p:spTree>
    <p:extLst>
      <p:ext uri="{BB962C8B-B14F-4D97-AF65-F5344CB8AC3E}">
        <p14:creationId xmlns:p14="http://schemas.microsoft.com/office/powerpoint/2010/main" val="19659129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DevOps Potential</a:t>
            </a:r>
          </a:p>
          <a:p>
            <a:r>
              <a:rPr lang="en-US" dirty="0" smtClean="0"/>
              <a:t>-Software Defined Security</a:t>
            </a:r>
          </a:p>
          <a:p>
            <a:r>
              <a:rPr lang="en-US" dirty="0" smtClean="0"/>
              <a:t>-Isolation</a:t>
            </a:r>
          </a:p>
          <a:p>
            <a:r>
              <a:rPr lang="en-US" dirty="0" smtClean="0"/>
              <a:t>-Precise control</a:t>
            </a:r>
          </a:p>
          <a:p>
            <a:r>
              <a:rPr lang="en-US" dirty="0" smtClean="0"/>
              <a:t>-Situational awareness</a:t>
            </a:r>
          </a:p>
          <a:p>
            <a:r>
              <a:rPr lang="en-US" dirty="0" smtClean="0"/>
              <a:t>-Rapid response</a:t>
            </a:r>
          </a:p>
          <a:p>
            <a:r>
              <a:rPr lang="en-US" dirty="0" smtClean="0"/>
              <a:t>-Collaboration</a:t>
            </a:r>
          </a:p>
          <a:p>
            <a:r>
              <a:rPr lang="en-US" dirty="0" smtClean="0"/>
              <a:t>-Immutability</a:t>
            </a:r>
            <a:endParaRPr lang="en-US" dirty="0"/>
          </a:p>
        </p:txBody>
      </p:sp>
    </p:spTree>
    <p:extLst>
      <p:ext uri="{BB962C8B-B14F-4D97-AF65-F5344CB8AC3E}">
        <p14:creationId xmlns:p14="http://schemas.microsoft.com/office/powerpoint/2010/main" val="10001670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Tools</a:t>
            </a:r>
            <a:endParaRPr lang="en-US" dirty="0"/>
          </a:p>
        </p:txBody>
      </p:sp>
      <p:sp>
        <p:nvSpPr>
          <p:cNvPr id="3" name="Content Placeholder 2"/>
          <p:cNvSpPr>
            <a:spLocks noGrp="1"/>
          </p:cNvSpPr>
          <p:nvPr>
            <p:ph idx="1"/>
          </p:nvPr>
        </p:nvSpPr>
        <p:spPr/>
        <p:txBody>
          <a:bodyPr/>
          <a:lstStyle/>
          <a:p>
            <a:r>
              <a:rPr lang="en-US" dirty="0" smtClean="0"/>
              <a:t>Version </a:t>
            </a:r>
            <a:r>
              <a:rPr lang="en-US" dirty="0" smtClean="0"/>
              <a:t>Control and Code Review (Git, </a:t>
            </a:r>
            <a:r>
              <a:rPr lang="en-US" dirty="0" err="1" smtClean="0"/>
              <a:t>GitHub</a:t>
            </a:r>
            <a:r>
              <a:rPr lang="en-US" dirty="0" smtClean="0"/>
              <a:t>, Gerrit</a:t>
            </a:r>
            <a:r>
              <a:rPr lang="en-US" dirty="0" smtClean="0"/>
              <a:t>)</a:t>
            </a:r>
          </a:p>
          <a:p>
            <a:r>
              <a:rPr lang="en-US" dirty="0"/>
              <a:t>Configuration Management (Puppet</a:t>
            </a:r>
            <a:r>
              <a:rPr lang="en-US" dirty="0" smtClean="0"/>
              <a:t>)</a:t>
            </a:r>
          </a:p>
          <a:p>
            <a:r>
              <a:rPr lang="en-US" dirty="0" smtClean="0"/>
              <a:t>Virtualization </a:t>
            </a:r>
            <a:r>
              <a:rPr lang="en-US" dirty="0" smtClean="0"/>
              <a:t>(Vagrant, Docker</a:t>
            </a:r>
            <a:r>
              <a:rPr lang="en-US" dirty="0" smtClean="0"/>
              <a:t>)</a:t>
            </a:r>
          </a:p>
          <a:p>
            <a:r>
              <a:rPr lang="en-US" dirty="0" smtClean="0"/>
              <a:t>Microservices</a:t>
            </a:r>
            <a:endParaRPr lang="en-US" dirty="0" smtClean="0"/>
          </a:p>
          <a:p>
            <a:r>
              <a:rPr lang="en-US" dirty="0" smtClean="0"/>
              <a:t>Cloud </a:t>
            </a:r>
            <a:r>
              <a:rPr lang="en-US" dirty="0"/>
              <a:t>Computing (AWS, Azure)</a:t>
            </a:r>
          </a:p>
          <a:p>
            <a:endParaRPr lang="en-US" dirty="0" smtClean="0"/>
          </a:p>
          <a:p>
            <a:pPr marL="0" indent="0">
              <a:buNone/>
            </a:pPr>
            <a:endParaRPr lang="en-US" dirty="0"/>
          </a:p>
        </p:txBody>
      </p:sp>
    </p:spTree>
    <p:extLst>
      <p:ext uri="{BB962C8B-B14F-4D97-AF65-F5344CB8AC3E}">
        <p14:creationId xmlns:p14="http://schemas.microsoft.com/office/powerpoint/2010/main" val="7438801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Open Source</a:t>
            </a:r>
            <a:endParaRPr lang="en-US" sz="8000" dirty="0"/>
          </a:p>
        </p:txBody>
      </p:sp>
    </p:spTree>
    <p:extLst>
      <p:ext uri="{BB962C8B-B14F-4D97-AF65-F5344CB8AC3E}">
        <p14:creationId xmlns:p14="http://schemas.microsoft.com/office/powerpoint/2010/main" val="959218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Focus</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Insider threat </a:t>
            </a:r>
          </a:p>
          <a:p>
            <a:r>
              <a:rPr lang="en-US" dirty="0" smtClean="0"/>
              <a:t>Application </a:t>
            </a:r>
            <a:r>
              <a:rPr lang="en-US" dirty="0"/>
              <a:t>security </a:t>
            </a:r>
            <a:r>
              <a:rPr lang="en-US" dirty="0" smtClean="0"/>
              <a:t> (Build it Right &amp; Continuously Monitor)</a:t>
            </a:r>
            <a:endParaRPr lang="en-US" dirty="0"/>
          </a:p>
          <a:p>
            <a:r>
              <a:rPr lang="en-US" dirty="0" smtClean="0"/>
              <a:t>Supply </a:t>
            </a:r>
            <a:r>
              <a:rPr lang="en-US" dirty="0"/>
              <a:t>chain risk </a:t>
            </a:r>
          </a:p>
          <a:p>
            <a:r>
              <a:rPr lang="en-US" dirty="0" smtClean="0"/>
              <a:t>Security </a:t>
            </a:r>
            <a:r>
              <a:rPr lang="en-US" dirty="0"/>
              <a:t>assurance and trustworthy systems </a:t>
            </a:r>
          </a:p>
          <a:p>
            <a:r>
              <a:rPr lang="en-US" dirty="0" smtClean="0"/>
              <a:t>Mobile </a:t>
            </a:r>
            <a:r>
              <a:rPr lang="en-US" dirty="0"/>
              <a:t>and cloud computing technologies </a:t>
            </a:r>
          </a:p>
          <a:p>
            <a:r>
              <a:rPr lang="en-US" dirty="0" smtClean="0"/>
              <a:t>Advanced </a:t>
            </a:r>
            <a:r>
              <a:rPr lang="en-US" dirty="0"/>
              <a:t>persistent threat </a:t>
            </a:r>
          </a:p>
          <a:p>
            <a:r>
              <a:rPr lang="en-US" dirty="0" smtClean="0"/>
              <a:t>Tailoring </a:t>
            </a:r>
            <a:r>
              <a:rPr lang="en-US" dirty="0"/>
              <a:t>guidance and overlays </a:t>
            </a:r>
          </a:p>
          <a:p>
            <a:r>
              <a:rPr lang="en-US" dirty="0" smtClean="0"/>
              <a:t>Privacy </a:t>
            </a:r>
            <a:endParaRPr lang="en-US" dirty="0"/>
          </a:p>
          <a:p>
            <a:endParaRPr lang="en-US" dirty="0"/>
          </a:p>
        </p:txBody>
      </p:sp>
    </p:spTree>
    <p:extLst>
      <p:ext uri="{BB962C8B-B14F-4D97-AF65-F5344CB8AC3E}">
        <p14:creationId xmlns:p14="http://schemas.microsoft.com/office/powerpoint/2010/main" val="375876173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a:t>
            </a:r>
            <a:endParaRPr lang="en-US" dirty="0"/>
          </a:p>
        </p:txBody>
      </p:sp>
      <p:sp>
        <p:nvSpPr>
          <p:cNvPr id="3" name="Content Placeholder 2"/>
          <p:cNvSpPr>
            <a:spLocks noGrp="1"/>
          </p:cNvSpPr>
          <p:nvPr>
            <p:ph idx="1"/>
          </p:nvPr>
        </p:nvSpPr>
        <p:spPr/>
        <p:txBody>
          <a:bodyPr/>
          <a:lstStyle/>
          <a:p>
            <a:r>
              <a:rPr lang="en-US" dirty="0" smtClean="0"/>
              <a:t>Collaboration</a:t>
            </a:r>
          </a:p>
          <a:p>
            <a:r>
              <a:rPr lang="en-US" dirty="0" smtClean="0"/>
              <a:t>Governance/Review</a:t>
            </a:r>
          </a:p>
          <a:p>
            <a:r>
              <a:rPr lang="en-US" dirty="0" smtClean="0"/>
              <a:t>Extendable</a:t>
            </a:r>
          </a:p>
          <a:p>
            <a:r>
              <a:rPr lang="en-US" dirty="0" smtClean="0"/>
              <a:t>Modular</a:t>
            </a:r>
          </a:p>
          <a:p>
            <a:r>
              <a:rPr lang="en-US" dirty="0" smtClean="0"/>
              <a:t>Security Infrastructure As Code</a:t>
            </a:r>
          </a:p>
          <a:p>
            <a:r>
              <a:rPr lang="en-US" dirty="0" smtClean="0"/>
              <a:t>COTS</a:t>
            </a:r>
            <a:endParaRPr lang="en-US" dirty="0"/>
          </a:p>
        </p:txBody>
      </p:sp>
    </p:spTree>
    <p:extLst>
      <p:ext uri="{BB962C8B-B14F-4D97-AF65-F5344CB8AC3E}">
        <p14:creationId xmlns:p14="http://schemas.microsoft.com/office/powerpoint/2010/main" val="19119637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 “Honorary” Open Source/DevOps Community Members</a:t>
            </a:r>
          </a:p>
          <a:p>
            <a:r>
              <a:rPr lang="en-US" dirty="0" smtClean="0"/>
              <a:t>- Apple</a:t>
            </a:r>
          </a:p>
          <a:p>
            <a:r>
              <a:rPr lang="en-US" dirty="0" smtClean="0"/>
              <a:t>- Google</a:t>
            </a:r>
          </a:p>
          <a:p>
            <a:r>
              <a:rPr lang="en-US" dirty="0" smtClean="0"/>
              <a:t>- Amazon</a:t>
            </a:r>
          </a:p>
          <a:p>
            <a:r>
              <a:rPr lang="en-US" dirty="0" smtClean="0"/>
              <a:t>- </a:t>
            </a:r>
            <a:r>
              <a:rPr lang="en-US" dirty="0" err="1" smtClean="0"/>
              <a:t>GitHub</a:t>
            </a:r>
            <a:endParaRPr lang="en-US" dirty="0"/>
          </a:p>
        </p:txBody>
      </p:sp>
    </p:spTree>
    <p:extLst>
      <p:ext uri="{BB962C8B-B14F-4D97-AF65-F5344CB8AC3E}">
        <p14:creationId xmlns:p14="http://schemas.microsoft.com/office/powerpoint/2010/main" val="39589565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Open Source </a:t>
            </a:r>
            <a:endParaRPr lang="en-US" dirty="0"/>
          </a:p>
        </p:txBody>
      </p:sp>
      <p:sp>
        <p:nvSpPr>
          <p:cNvPr id="3" name="Content Placeholder 2"/>
          <p:cNvSpPr>
            <a:spLocks noGrp="1"/>
          </p:cNvSpPr>
          <p:nvPr>
            <p:ph idx="1"/>
          </p:nvPr>
        </p:nvSpPr>
        <p:spPr/>
        <p:txBody>
          <a:bodyPr/>
          <a:lstStyle/>
          <a:p>
            <a:r>
              <a:rPr lang="en-US" dirty="0" smtClean="0"/>
              <a:t>Google (</a:t>
            </a:r>
            <a:r>
              <a:rPr lang="en-US" dirty="0" err="1" smtClean="0"/>
              <a:t>Kubernetes</a:t>
            </a:r>
            <a:r>
              <a:rPr lang="en-US" dirty="0" smtClean="0"/>
              <a:t>, Go)</a:t>
            </a:r>
          </a:p>
          <a:p>
            <a:r>
              <a:rPr lang="en-US" dirty="0" smtClean="0"/>
              <a:t>Netflix (Security Monkey)</a:t>
            </a:r>
          </a:p>
          <a:p>
            <a:r>
              <a:rPr lang="en-US" dirty="0" smtClean="0"/>
              <a:t>Docker (Docker)</a:t>
            </a:r>
          </a:p>
          <a:p>
            <a:r>
              <a:rPr lang="en-US" dirty="0" err="1" smtClean="0"/>
              <a:t>HashiCorp</a:t>
            </a:r>
            <a:r>
              <a:rPr lang="en-US" dirty="0" smtClean="0"/>
              <a:t> (Vagrant, Packer)</a:t>
            </a:r>
          </a:p>
          <a:p>
            <a:r>
              <a:rPr lang="en-US" dirty="0" smtClean="0"/>
              <a:t>Cloud Bees (Jenkins</a:t>
            </a:r>
            <a:r>
              <a:rPr lang="en-US" dirty="0" smtClean="0"/>
              <a:t>)</a:t>
            </a:r>
          </a:p>
          <a:p>
            <a:r>
              <a:rPr lang="en-US" dirty="0" smtClean="0"/>
              <a:t>Sound Cloud</a:t>
            </a:r>
            <a:endParaRPr lang="en-US" dirty="0" smtClean="0"/>
          </a:p>
          <a:p>
            <a:endParaRPr lang="en-US" dirty="0"/>
          </a:p>
        </p:txBody>
      </p:sp>
    </p:spTree>
    <p:extLst>
      <p:ext uri="{BB962C8B-B14F-4D97-AF65-F5344CB8AC3E}">
        <p14:creationId xmlns:p14="http://schemas.microsoft.com/office/powerpoint/2010/main" val="40275095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Adoption</a:t>
            </a:r>
            <a:endParaRPr lang="en-US" dirty="0"/>
          </a:p>
        </p:txBody>
      </p:sp>
      <p:sp>
        <p:nvSpPr>
          <p:cNvPr id="3" name="Content Placeholder 2"/>
          <p:cNvSpPr>
            <a:spLocks noGrp="1"/>
          </p:cNvSpPr>
          <p:nvPr>
            <p:ph idx="1"/>
          </p:nvPr>
        </p:nvSpPr>
        <p:spPr/>
        <p:txBody>
          <a:bodyPr/>
          <a:lstStyle/>
          <a:p>
            <a:r>
              <a:rPr lang="en-US" dirty="0" smtClean="0"/>
              <a:t>Microsoft</a:t>
            </a:r>
          </a:p>
          <a:p>
            <a:r>
              <a:rPr lang="en-US" dirty="0" smtClean="0"/>
              <a:t>IBM</a:t>
            </a:r>
          </a:p>
          <a:p>
            <a:r>
              <a:rPr lang="en-US" dirty="0" smtClean="0"/>
              <a:t>Oracle</a:t>
            </a:r>
          </a:p>
          <a:p>
            <a:r>
              <a:rPr lang="en-US" dirty="0" smtClean="0"/>
              <a:t>HP</a:t>
            </a:r>
            <a:endParaRPr lang="en-US" dirty="0"/>
          </a:p>
        </p:txBody>
      </p:sp>
    </p:spTree>
    <p:extLst>
      <p:ext uri="{BB962C8B-B14F-4D97-AF65-F5344CB8AC3E}">
        <p14:creationId xmlns:p14="http://schemas.microsoft.com/office/powerpoint/2010/main" val="4147068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Government Open Source</a:t>
            </a:r>
            <a:endParaRPr lang="en-US" dirty="0"/>
          </a:p>
        </p:txBody>
      </p:sp>
      <p:sp>
        <p:nvSpPr>
          <p:cNvPr id="3" name="Content Placeholder 2"/>
          <p:cNvSpPr>
            <a:spLocks noGrp="1"/>
          </p:cNvSpPr>
          <p:nvPr>
            <p:ph idx="1"/>
          </p:nvPr>
        </p:nvSpPr>
        <p:spPr/>
        <p:txBody>
          <a:bodyPr/>
          <a:lstStyle/>
          <a:p>
            <a:r>
              <a:rPr lang="en-US" dirty="0" smtClean="0"/>
              <a:t>NSA SELinux</a:t>
            </a:r>
          </a:p>
          <a:p>
            <a:r>
              <a:rPr lang="en-US" dirty="0" smtClean="0"/>
              <a:t>Open Source Software</a:t>
            </a:r>
          </a:p>
          <a:p>
            <a:r>
              <a:rPr lang="en-US" dirty="0" smtClean="0"/>
              <a:t>White House</a:t>
            </a:r>
            <a:endParaRPr lang="en-US" dirty="0"/>
          </a:p>
        </p:txBody>
      </p:sp>
    </p:spTree>
    <p:extLst>
      <p:ext uri="{BB962C8B-B14F-4D97-AF65-F5344CB8AC3E}">
        <p14:creationId xmlns:p14="http://schemas.microsoft.com/office/powerpoint/2010/main" val="18376006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Federal Government</a:t>
            </a:r>
            <a:endParaRPr lang="en-US" dirty="0"/>
          </a:p>
        </p:txBody>
      </p:sp>
      <p:sp>
        <p:nvSpPr>
          <p:cNvPr id="3" name="Content Placeholder 2"/>
          <p:cNvSpPr>
            <a:spLocks noGrp="1"/>
          </p:cNvSpPr>
          <p:nvPr>
            <p:ph idx="1"/>
          </p:nvPr>
        </p:nvSpPr>
        <p:spPr/>
        <p:txBody>
          <a:bodyPr>
            <a:normAutofit fontScale="55000" lnSpcReduction="20000"/>
          </a:bodyPr>
          <a:lstStyle/>
          <a:p>
            <a:r>
              <a:rPr lang="en-US" dirty="0"/>
              <a:t>OSS should be leveraged by the U.S. federal government to realize open government and save tax payers money, especially at a time when controlling wasteful spending could not be more important.  In this regard, there are six reasons for the government to move to OSS: </a:t>
            </a:r>
          </a:p>
          <a:p>
            <a:r>
              <a:rPr lang="en-US" dirty="0"/>
              <a:t>1. Improved Security and Privacy over proprietary software;</a:t>
            </a:r>
          </a:p>
          <a:p>
            <a:r>
              <a:rPr lang="en-US" dirty="0"/>
              <a:t>2. Increased procurement speed so agency's can get their programs deployed faster, particularly for rapid prototyping, experimentation, and where the ability to “test drive” the software is important;</a:t>
            </a:r>
          </a:p>
          <a:p>
            <a:r>
              <a:rPr lang="en-US" dirty="0"/>
              <a:t>3. No lock into one vendor, support can be provided by anyone since the code is in the public domain;</a:t>
            </a:r>
          </a:p>
          <a:p>
            <a:r>
              <a:rPr lang="en-US" dirty="0"/>
              <a:t>4. Reduced cost of license and support, on average, open source products provide same functionality at a 80-90% lower cost to the taxpayers;</a:t>
            </a:r>
          </a:p>
          <a:p>
            <a:r>
              <a:rPr lang="en-US" dirty="0"/>
              <a:t>5. Improved quality, normally, supported open source products go through three times more quality reviews than proprietary software as part of community review, indemnification review, and then productizing; and,</a:t>
            </a:r>
          </a:p>
          <a:p>
            <a:r>
              <a:rPr lang="en-US" dirty="0"/>
              <a:t>6. The Government can become part of the open source community and directly inject their specific requirements into the product.</a:t>
            </a:r>
          </a:p>
        </p:txBody>
      </p:sp>
    </p:spTree>
    <p:extLst>
      <p:ext uri="{BB962C8B-B14F-4D97-AF65-F5344CB8AC3E}">
        <p14:creationId xmlns:p14="http://schemas.microsoft.com/office/powerpoint/2010/main" val="2018594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a:t>
            </a:r>
            <a:endParaRPr lang="en-US" dirty="0"/>
          </a:p>
        </p:txBody>
      </p:sp>
      <p:sp>
        <p:nvSpPr>
          <p:cNvPr id="3" name="Content Placeholder 2"/>
          <p:cNvSpPr>
            <a:spLocks noGrp="1"/>
          </p:cNvSpPr>
          <p:nvPr>
            <p:ph idx="1"/>
          </p:nvPr>
        </p:nvSpPr>
        <p:spPr/>
        <p:txBody>
          <a:bodyPr/>
          <a:lstStyle/>
          <a:p>
            <a:r>
              <a:rPr lang="en-US" dirty="0" smtClean="0"/>
              <a:t>Linux</a:t>
            </a:r>
          </a:p>
          <a:p>
            <a:r>
              <a:rPr lang="en-US" dirty="0" smtClean="0"/>
              <a:t>Package Management</a:t>
            </a:r>
          </a:p>
          <a:p>
            <a:r>
              <a:rPr lang="en-US" dirty="0" smtClean="0"/>
              <a:t>Modular</a:t>
            </a:r>
          </a:p>
          <a:p>
            <a:endParaRPr lang="en-US" dirty="0" smtClean="0"/>
          </a:p>
          <a:p>
            <a:endParaRPr lang="en-US" dirty="0"/>
          </a:p>
        </p:txBody>
      </p:sp>
    </p:spTree>
    <p:extLst>
      <p:ext uri="{BB962C8B-B14F-4D97-AF65-F5344CB8AC3E}">
        <p14:creationId xmlns:p14="http://schemas.microsoft.com/office/powerpoint/2010/main" val="3234814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15 at 9.38.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5330488"/>
          </a:xfrm>
          <a:prstGeom prst="rect">
            <a:avLst/>
          </a:prstGeom>
        </p:spPr>
      </p:pic>
    </p:spTree>
    <p:extLst>
      <p:ext uri="{BB962C8B-B14F-4D97-AF65-F5344CB8AC3E}">
        <p14:creationId xmlns:p14="http://schemas.microsoft.com/office/powerpoint/2010/main" val="14990043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5 at 9.38.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747637" cy="6858000"/>
          </a:xfrm>
          <a:prstGeom prst="rect">
            <a:avLst/>
          </a:prstGeom>
        </p:spPr>
      </p:pic>
    </p:spTree>
    <p:extLst>
      <p:ext uri="{BB962C8B-B14F-4D97-AF65-F5344CB8AC3E}">
        <p14:creationId xmlns:p14="http://schemas.microsoft.com/office/powerpoint/2010/main" val="19250592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a:t>
            </a:r>
            <a:endParaRPr lang="en-US" dirty="0"/>
          </a:p>
        </p:txBody>
      </p:sp>
      <p:sp>
        <p:nvSpPr>
          <p:cNvPr id="3" name="Content Placeholder 2"/>
          <p:cNvSpPr>
            <a:spLocks noGrp="1"/>
          </p:cNvSpPr>
          <p:nvPr>
            <p:ph idx="1"/>
          </p:nvPr>
        </p:nvSpPr>
        <p:spPr/>
        <p:txBody>
          <a:bodyPr/>
          <a:lstStyle/>
          <a:p>
            <a:r>
              <a:rPr lang="en-US" dirty="0" smtClean="0"/>
              <a:t>---</a:t>
            </a:r>
          </a:p>
          <a:p>
            <a:r>
              <a:rPr lang="en-US" dirty="0" smtClean="0"/>
              <a:t>#Configuration as Code</a:t>
            </a:r>
          </a:p>
          <a:p>
            <a:r>
              <a:rPr lang="en-US" dirty="0" smtClean="0"/>
              <a:t>-Docker, Vagrant</a:t>
            </a:r>
          </a:p>
          <a:p>
            <a:r>
              <a:rPr lang="en-US" dirty="0" smtClean="0"/>
              <a:t>-Git</a:t>
            </a:r>
          </a:p>
          <a:p>
            <a:r>
              <a:rPr lang="en-US" dirty="0" smtClean="0"/>
              <a:t>-Linux</a:t>
            </a:r>
          </a:p>
          <a:p>
            <a:r>
              <a:rPr lang="en-US" dirty="0" smtClean="0"/>
              <a:t>-Light-weight IDE (Vim, Sublime, Atom)</a:t>
            </a:r>
            <a:endParaRPr lang="en-US" dirty="0"/>
          </a:p>
        </p:txBody>
      </p:sp>
    </p:spTree>
    <p:extLst>
      <p:ext uri="{BB962C8B-B14F-4D97-AF65-F5344CB8AC3E}">
        <p14:creationId xmlns:p14="http://schemas.microsoft.com/office/powerpoint/2010/main" val="760821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Focus</a:t>
            </a:r>
            <a:endParaRPr lang="en-US" dirty="0"/>
          </a:p>
        </p:txBody>
      </p:sp>
      <p:sp>
        <p:nvSpPr>
          <p:cNvPr id="3" name="Content Placeholder 2"/>
          <p:cNvSpPr>
            <a:spLocks noGrp="1"/>
          </p:cNvSpPr>
          <p:nvPr>
            <p:ph idx="1"/>
          </p:nvPr>
        </p:nvSpPr>
        <p:spPr/>
        <p:txBody>
          <a:bodyPr>
            <a:normAutofit/>
          </a:bodyPr>
          <a:lstStyle/>
          <a:p>
            <a:r>
              <a:rPr lang="en-US" dirty="0" smtClean="0"/>
              <a:t>Simplify</a:t>
            </a:r>
            <a:endParaRPr lang="en-US" dirty="0"/>
          </a:p>
          <a:p>
            <a:r>
              <a:rPr lang="en-US" dirty="0" smtClean="0"/>
              <a:t>Specialize </a:t>
            </a:r>
            <a:endParaRPr lang="en-US" dirty="0"/>
          </a:p>
          <a:p>
            <a:r>
              <a:rPr lang="en-US" dirty="0" smtClean="0"/>
              <a:t>Integrate</a:t>
            </a:r>
            <a:endParaRPr lang="en-US" dirty="0"/>
          </a:p>
          <a:p>
            <a:r>
              <a:rPr lang="en-US" dirty="0" smtClean="0"/>
              <a:t>Strategic Risk-Based Approach</a:t>
            </a:r>
            <a:endParaRPr lang="en-US" dirty="0"/>
          </a:p>
          <a:p>
            <a:endParaRPr lang="en-US" dirty="0"/>
          </a:p>
        </p:txBody>
      </p:sp>
    </p:spTree>
    <p:extLst>
      <p:ext uri="{BB962C8B-B14F-4D97-AF65-F5344CB8AC3E}">
        <p14:creationId xmlns:p14="http://schemas.microsoft.com/office/powerpoint/2010/main" val="202614014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Version </a:t>
            </a:r>
            <a:r>
              <a:rPr lang="en-US" sz="8000" dirty="0" smtClean="0"/>
              <a:t>Control</a:t>
            </a:r>
            <a:endParaRPr lang="en-US" sz="8000" dirty="0"/>
          </a:p>
        </p:txBody>
      </p:sp>
    </p:spTree>
    <p:extLst>
      <p:ext uri="{BB962C8B-B14F-4D97-AF65-F5344CB8AC3E}">
        <p14:creationId xmlns:p14="http://schemas.microsoft.com/office/powerpoint/2010/main" val="9592186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Centralized vs. Distributed Version Control Systems</a:t>
            </a:r>
            <a:endParaRPr lang="en-US" dirty="0"/>
          </a:p>
        </p:txBody>
      </p:sp>
      <p:sp>
        <p:nvSpPr>
          <p:cNvPr id="3" name="Content Placeholder 2"/>
          <p:cNvSpPr>
            <a:spLocks noGrp="1"/>
          </p:cNvSpPr>
          <p:nvPr>
            <p:ph idx="1"/>
          </p:nvPr>
        </p:nvSpPr>
        <p:spPr/>
        <p:txBody>
          <a:bodyPr/>
          <a:lstStyle/>
          <a:p>
            <a:r>
              <a:rPr lang="en-US" dirty="0" smtClean="0"/>
              <a:t>Centralized:</a:t>
            </a:r>
          </a:p>
          <a:p>
            <a:pPr lvl="1"/>
            <a:r>
              <a:rPr lang="en-US" dirty="0" smtClean="0"/>
              <a:t>CVS, Subversion, TFS</a:t>
            </a:r>
            <a:r>
              <a:rPr lang="en-US" dirty="0" smtClean="0"/>
              <a:t>,</a:t>
            </a:r>
          </a:p>
          <a:p>
            <a:r>
              <a:rPr lang="en-US" dirty="0" smtClean="0"/>
              <a:t>Distributed:</a:t>
            </a:r>
          </a:p>
          <a:p>
            <a:pPr lvl="1"/>
            <a:r>
              <a:rPr lang="en-US" dirty="0" smtClean="0"/>
              <a:t>Git, Mercurial, Bazaar</a:t>
            </a:r>
            <a:endParaRPr lang="en-US" dirty="0"/>
          </a:p>
        </p:txBody>
      </p:sp>
    </p:spTree>
    <p:extLst>
      <p:ext uri="{BB962C8B-B14F-4D97-AF65-F5344CB8AC3E}">
        <p14:creationId xmlns:p14="http://schemas.microsoft.com/office/powerpoint/2010/main" val="11347861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Centralized vs. Distributed Version Control Systems</a:t>
            </a:r>
            <a:endParaRPr lang="en-US" dirty="0"/>
          </a:p>
        </p:txBody>
      </p:sp>
      <p:sp>
        <p:nvSpPr>
          <p:cNvPr id="3" name="Content Placeholder 2"/>
          <p:cNvSpPr>
            <a:spLocks noGrp="1"/>
          </p:cNvSpPr>
          <p:nvPr>
            <p:ph idx="1"/>
          </p:nvPr>
        </p:nvSpPr>
        <p:spPr/>
        <p:txBody>
          <a:bodyPr/>
          <a:lstStyle/>
          <a:p>
            <a:r>
              <a:rPr lang="en-US" dirty="0" smtClean="0"/>
              <a:t>Centralized:</a:t>
            </a:r>
          </a:p>
          <a:p>
            <a:r>
              <a:rPr lang="en-US" dirty="0" smtClean="0"/>
              <a:t>CVS</a:t>
            </a:r>
            <a:r>
              <a:rPr lang="en-US" smtClean="0"/>
              <a:t>, Subversion, TFS,</a:t>
            </a:r>
            <a:endParaRPr lang="en-US"/>
          </a:p>
        </p:txBody>
      </p:sp>
    </p:spTree>
    <p:extLst>
      <p:ext uri="{BB962C8B-B14F-4D97-AF65-F5344CB8AC3E}">
        <p14:creationId xmlns:p14="http://schemas.microsoft.com/office/powerpoint/2010/main" val="20764915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457200" y="1477889"/>
            <a:ext cx="8229600" cy="1143000"/>
          </a:xfrm>
          <a:ln/>
        </p:spPr>
        <p:txBody>
          <a:bodyPr>
            <a:normAutofit fontScale="90000"/>
          </a:bodyPr>
          <a:lstStyle/>
          <a:p>
            <a:r>
              <a:rPr lang="en-US" dirty="0" smtClean="0"/>
              <a:t/>
            </a:r>
            <a:br>
              <a:rPr lang="en-US" dirty="0" smtClean="0"/>
            </a:br>
            <a:r>
              <a:rPr lang="en-US" dirty="0" smtClean="0"/>
              <a:t>FreeBSD Compromise</a:t>
            </a:r>
            <a:br>
              <a:rPr lang="en-US" dirty="0" smtClean="0"/>
            </a:br>
            <a:r>
              <a:rPr lang="en-US" dirty="0" smtClean="0"/>
              <a:t/>
            </a:r>
            <a:br>
              <a:rPr lang="en-US" dirty="0" smtClean="0"/>
            </a:br>
            <a:r>
              <a:rPr lang="en-US" dirty="0" smtClean="0"/>
              <a:t>vs.</a:t>
            </a:r>
            <a:br>
              <a:rPr lang="en-US" dirty="0" smtClean="0"/>
            </a:br>
            <a:r>
              <a:rPr lang="en-US" dirty="0" smtClean="0"/>
              <a:t/>
            </a:r>
            <a:br>
              <a:rPr lang="en-US" dirty="0" smtClean="0"/>
            </a:br>
            <a:r>
              <a:rPr lang="en-US" dirty="0" smtClean="0"/>
              <a:t> Linux Kernel.org Compromise</a:t>
            </a:r>
            <a:br>
              <a:rPr lang="en-US" dirty="0" smtClean="0"/>
            </a:br>
            <a:endParaRPr lang="en-US" dirty="0"/>
          </a:p>
        </p:txBody>
      </p:sp>
    </p:spTree>
    <p:extLst>
      <p:ext uri="{BB962C8B-B14F-4D97-AF65-F5344CB8AC3E}">
        <p14:creationId xmlns:p14="http://schemas.microsoft.com/office/powerpoint/2010/main" val="793126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3.25.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0"/>
            <a:ext cx="7344264" cy="6858000"/>
          </a:xfrm>
          <a:prstGeom prst="rect">
            <a:avLst/>
          </a:prstGeom>
        </p:spPr>
      </p:pic>
    </p:spTree>
    <p:extLst>
      <p:ext uri="{BB962C8B-B14F-4D97-AF65-F5344CB8AC3E}">
        <p14:creationId xmlns:p14="http://schemas.microsoft.com/office/powerpoint/2010/main" val="254633490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3.25.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0"/>
            <a:ext cx="4722489" cy="6858000"/>
          </a:xfrm>
          <a:prstGeom prst="rect">
            <a:avLst/>
          </a:prstGeom>
        </p:spPr>
      </p:pic>
    </p:spTree>
    <p:extLst>
      <p:ext uri="{BB962C8B-B14F-4D97-AF65-F5344CB8AC3E}">
        <p14:creationId xmlns:p14="http://schemas.microsoft.com/office/powerpoint/2010/main" val="184869873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5.38.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100" y="0"/>
            <a:ext cx="4219237" cy="6858000"/>
          </a:xfrm>
          <a:prstGeom prst="rect">
            <a:avLst/>
          </a:prstGeom>
        </p:spPr>
      </p:pic>
    </p:spTree>
    <p:extLst>
      <p:ext uri="{BB962C8B-B14F-4D97-AF65-F5344CB8AC3E}">
        <p14:creationId xmlns:p14="http://schemas.microsoft.com/office/powerpoint/2010/main" val="21903167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vs. </a:t>
            </a:r>
            <a:r>
              <a:rPr lang="en-US" dirty="0" err="1" smtClean="0"/>
              <a:t>GitHub</a:t>
            </a:r>
            <a:endParaRPr lang="en-US" dirty="0"/>
          </a:p>
        </p:txBody>
      </p:sp>
      <p:sp>
        <p:nvSpPr>
          <p:cNvPr id="3" name="Content Placeholder 2"/>
          <p:cNvSpPr>
            <a:spLocks noGrp="1"/>
          </p:cNvSpPr>
          <p:nvPr>
            <p:ph idx="1"/>
          </p:nvPr>
        </p:nvSpPr>
        <p:spPr/>
        <p:txBody>
          <a:bodyPr/>
          <a:lstStyle/>
          <a:p>
            <a:endParaRPr lang="en-US" dirty="0" smtClean="0"/>
          </a:p>
          <a:p>
            <a:r>
              <a:rPr lang="en-US" dirty="0" smtClean="0">
                <a:hlinkClick r:id="rId2"/>
              </a:rPr>
              <a:t>https</a:t>
            </a:r>
            <a:r>
              <a:rPr lang="en-US" dirty="0">
                <a:hlinkClick r:id="rId2"/>
              </a:rPr>
              <a:t>://training.github.com/kit/downloads/github-git-cheat-</a:t>
            </a:r>
            <a:r>
              <a:rPr lang="en-US" dirty="0" smtClean="0">
                <a:hlinkClick r:id="rId2"/>
              </a:rPr>
              <a:t>sheet.pdf</a:t>
            </a:r>
            <a:endParaRPr lang="en-US" dirty="0" smtClean="0"/>
          </a:p>
          <a:p>
            <a:r>
              <a:rPr lang="en-US" dirty="0">
                <a:hlinkClick r:id="rId3"/>
              </a:rPr>
              <a:t>https://github.com/</a:t>
            </a:r>
            <a:r>
              <a:rPr lang="en-US" dirty="0" smtClean="0">
                <a:hlinkClick r:id="rId3"/>
              </a:rPr>
              <a:t>WhiteHouse</a:t>
            </a:r>
            <a:endParaRPr lang="en-US" dirty="0" smtClean="0"/>
          </a:p>
          <a:p>
            <a:r>
              <a:rPr lang="en-US" dirty="0" smtClean="0"/>
              <a:t>Government </a:t>
            </a:r>
            <a:r>
              <a:rPr lang="en-US" dirty="0" err="1" smtClean="0"/>
              <a:t>GitHub</a:t>
            </a:r>
            <a:r>
              <a:rPr lang="en-US" dirty="0"/>
              <a:t>: </a:t>
            </a:r>
            <a:r>
              <a:rPr lang="en-US" dirty="0">
                <a:hlinkClick r:id="rId4"/>
              </a:rPr>
              <a:t>https://government.github.com</a:t>
            </a:r>
            <a:r>
              <a:rPr lang="en-US" dirty="0" smtClean="0">
                <a:hlinkClick r:id="rId4"/>
              </a:rPr>
              <a:t>/</a:t>
            </a:r>
            <a:endParaRPr lang="en-US" dirty="0" smtClean="0"/>
          </a:p>
          <a:p>
            <a:r>
              <a:rPr lang="en-US" dirty="0" smtClean="0"/>
              <a:t>Non-code uses</a:t>
            </a:r>
            <a:endParaRPr lang="en-US" dirty="0"/>
          </a:p>
          <a:p>
            <a:endParaRPr lang="en-US" dirty="0"/>
          </a:p>
        </p:txBody>
      </p:sp>
    </p:spTree>
    <p:extLst>
      <p:ext uri="{BB962C8B-B14F-4D97-AF65-F5344CB8AC3E}">
        <p14:creationId xmlns:p14="http://schemas.microsoft.com/office/powerpoint/2010/main" val="28577373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Conventions and Jargon</a:t>
            </a:r>
            <a:endParaRPr lang="en-US" dirty="0"/>
          </a:p>
        </p:txBody>
      </p:sp>
      <p:sp>
        <p:nvSpPr>
          <p:cNvPr id="3" name="Content Placeholder 2"/>
          <p:cNvSpPr>
            <a:spLocks noGrp="1"/>
          </p:cNvSpPr>
          <p:nvPr>
            <p:ph idx="1"/>
          </p:nvPr>
        </p:nvSpPr>
        <p:spPr/>
        <p:txBody>
          <a:bodyPr/>
          <a:lstStyle/>
          <a:p>
            <a:pPr marL="0" indent="0">
              <a:buNone/>
            </a:pPr>
            <a:r>
              <a:rPr lang="en-US" dirty="0" smtClean="0"/>
              <a:t>-</a:t>
            </a:r>
            <a:r>
              <a:rPr lang="en-US" dirty="0" smtClean="0"/>
              <a:t>“Pull Request”</a:t>
            </a:r>
          </a:p>
          <a:p>
            <a:r>
              <a:rPr lang="en-US" dirty="0" smtClean="0"/>
              <a:t>“</a:t>
            </a:r>
            <a:r>
              <a:rPr lang="en-US" dirty="0" err="1" smtClean="0"/>
              <a:t>Fork”,”Clone</a:t>
            </a:r>
            <a:r>
              <a:rPr lang="en-US" dirty="0" smtClean="0"/>
              <a:t>”</a:t>
            </a:r>
          </a:p>
          <a:p>
            <a:r>
              <a:rPr lang="en-US" dirty="0" smtClean="0"/>
              <a:t>“Commit”</a:t>
            </a:r>
          </a:p>
          <a:p>
            <a:r>
              <a:rPr lang="en-US" dirty="0" smtClean="0"/>
              <a:t>“Push”</a:t>
            </a:r>
          </a:p>
          <a:p>
            <a:r>
              <a:rPr lang="en-US" dirty="0" smtClean="0"/>
              <a:t>“Repo”</a:t>
            </a:r>
            <a:endParaRPr lang="en-US" dirty="0"/>
          </a:p>
        </p:txBody>
      </p:sp>
    </p:spTree>
    <p:extLst>
      <p:ext uri="{BB962C8B-B14F-4D97-AF65-F5344CB8AC3E}">
        <p14:creationId xmlns:p14="http://schemas.microsoft.com/office/powerpoint/2010/main" val="562132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Code review</a:t>
            </a:r>
          </a:p>
          <a:p>
            <a:r>
              <a:rPr lang="en-US" dirty="0" smtClean="0"/>
              <a:t>-Trigger code review on </a:t>
            </a:r>
            <a:r>
              <a:rPr lang="en-US" dirty="0" err="1" smtClean="0"/>
              <a:t>checkin</a:t>
            </a:r>
            <a:endParaRPr lang="en-US" dirty="0" smtClean="0"/>
          </a:p>
          <a:p>
            <a:r>
              <a:rPr lang="en-US" dirty="0" smtClean="0"/>
              <a:t>-Many eyes</a:t>
            </a:r>
          </a:p>
          <a:p>
            <a:r>
              <a:rPr lang="en-US" dirty="0" smtClean="0"/>
              <a:t>-Know what's out there</a:t>
            </a:r>
          </a:p>
          <a:p>
            <a:r>
              <a:rPr lang="en-US" dirty="0" err="1" smtClean="0"/>
              <a:t>Dev</a:t>
            </a:r>
            <a:r>
              <a:rPr lang="en-US" dirty="0" smtClean="0"/>
              <a:t> </a:t>
            </a:r>
            <a:r>
              <a:rPr lang="en-US" dirty="0" smtClean="0"/>
              <a:t>on duty</a:t>
            </a:r>
            <a:endParaRPr lang="en-US" dirty="0"/>
          </a:p>
        </p:txBody>
      </p:sp>
    </p:spTree>
    <p:extLst>
      <p:ext uri="{BB962C8B-B14F-4D97-AF65-F5344CB8AC3E}">
        <p14:creationId xmlns:p14="http://schemas.microsoft.com/office/powerpoint/2010/main" val="1548812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12860</TotalTime>
  <Words>4601</Words>
  <Application>Microsoft Macintosh PowerPoint</Application>
  <PresentationFormat>On-screen Show (4:3)</PresentationFormat>
  <Paragraphs>794</Paragraphs>
  <Slides>198</Slides>
  <Notes>19</Notes>
  <HiddenSlides>0</HiddenSlides>
  <MMClips>0</MMClips>
  <ScaleCrop>false</ScaleCrop>
  <HeadingPairs>
    <vt:vector size="4" baseType="variant">
      <vt:variant>
        <vt:lpstr>Theme</vt:lpstr>
      </vt:variant>
      <vt:variant>
        <vt:i4>1</vt:i4>
      </vt:variant>
      <vt:variant>
        <vt:lpstr>Slide Titles</vt:lpstr>
      </vt:variant>
      <vt:variant>
        <vt:i4>198</vt:i4>
      </vt:variant>
    </vt:vector>
  </HeadingPairs>
  <TitlesOfParts>
    <vt:vector size="199" baseType="lpstr">
      <vt:lpstr>Office Theme</vt:lpstr>
      <vt:lpstr>GovOps Web Security</vt:lpstr>
      <vt:lpstr>Agenda</vt:lpstr>
      <vt:lpstr>Government IT Security</vt:lpstr>
      <vt:lpstr>Security Controls:  FISMA Standard, SP-53 Rev 4</vt:lpstr>
      <vt:lpstr>SP800-53 Rev 4  Security Controls: 18 Families</vt:lpstr>
      <vt:lpstr>SP800-53 Rev 4  Security Controls: 18 Families (con.)</vt:lpstr>
      <vt:lpstr>SP800-53 Rev 4  Privacy Controls: 8 Families (FEA)</vt:lpstr>
      <vt:lpstr>New Focus</vt:lpstr>
      <vt:lpstr>New Focus</vt:lpstr>
      <vt:lpstr>Anatomy of a Control</vt:lpstr>
      <vt:lpstr>Anatomy of a Control</vt:lpstr>
      <vt:lpstr>Anatomy of a Control</vt:lpstr>
      <vt:lpstr>Anatomy of a Control</vt:lpstr>
      <vt:lpstr>Anatomy of a Control</vt:lpstr>
      <vt:lpstr>SANS Top 20</vt:lpstr>
      <vt:lpstr>SANS Top 20 (cont)</vt:lpstr>
      <vt:lpstr>SANS Top 20 </vt:lpstr>
      <vt:lpstr>State of Required Security Controls</vt:lpstr>
      <vt:lpstr>Information Systems Continuous Monitoring (ISCM)</vt:lpstr>
      <vt:lpstr>Conventional</vt:lpstr>
      <vt:lpstr>Advanced  Persistent Threat</vt:lpstr>
      <vt:lpstr>Continuous Asset Evaluation, Situational Awareness, and Risk Scoring (CAESARS) </vt:lpstr>
      <vt:lpstr>CAESARS Subsystems</vt:lpstr>
      <vt:lpstr>PowerPoint Presentation</vt:lpstr>
      <vt:lpstr>CAESARS</vt:lpstr>
      <vt:lpstr>Security Capability</vt:lpstr>
      <vt:lpstr>PowerPoint Presentation</vt:lpstr>
      <vt:lpstr>Cybersecurity Framework</vt:lpstr>
      <vt:lpstr>PowerPoint Presentation</vt:lpstr>
      <vt:lpstr>Cybersecurity Framework</vt:lpstr>
      <vt:lpstr>Cybersecurity Framework</vt:lpstr>
      <vt:lpstr>Cybersecurity Framework</vt:lpstr>
      <vt:lpstr>Cybersecurity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Management Framework</vt:lpstr>
      <vt:lpstr>PowerPoint Presentation</vt:lpstr>
      <vt:lpstr>PowerPoint Presentation</vt:lpstr>
      <vt:lpstr>PowerPoint Presentation</vt:lpstr>
      <vt:lpstr>DevOps Revolution</vt:lpstr>
      <vt:lpstr>PowerPoint Presentation</vt:lpstr>
      <vt:lpstr>PowerPoint Presentation</vt:lpstr>
      <vt:lpstr>John Willis: 3 Threads: Agile Infrastructure</vt:lpstr>
      <vt:lpstr>John Willis: 3 Threads: Velocity</vt:lpstr>
      <vt:lpstr>John Willis: 3 Threads: Lean Startup</vt:lpstr>
      <vt:lpstr>John Willis: 3 Threads: Continuous Improvement</vt:lpstr>
      <vt:lpstr>Gene Kim</vt:lpstr>
      <vt:lpstr>Continuous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Revolution </vt:lpstr>
      <vt:lpstr>DevOps Agile Continuum </vt:lpstr>
      <vt:lpstr>PowerPoint Presentation</vt:lpstr>
      <vt:lpstr>DevOps Tools</vt:lpstr>
      <vt:lpstr>Open Source</vt:lpstr>
      <vt:lpstr>Open Source</vt:lpstr>
      <vt:lpstr>PowerPoint Presentation</vt:lpstr>
      <vt:lpstr>DevOps Open Source </vt:lpstr>
      <vt:lpstr>Open Source Adoption</vt:lpstr>
      <vt:lpstr>Government Open Source</vt:lpstr>
      <vt:lpstr>Federal Government</vt:lpstr>
      <vt:lpstr>Open Source</vt:lpstr>
      <vt:lpstr>PowerPoint Presentation</vt:lpstr>
      <vt:lpstr>PowerPoint Presentation</vt:lpstr>
      <vt:lpstr>Open Source</vt:lpstr>
      <vt:lpstr>Version Control</vt:lpstr>
      <vt:lpstr>Centralized vs. Distributed Version Control Systems</vt:lpstr>
      <vt:lpstr>Centralized vs. Distributed Version Control Systems</vt:lpstr>
      <vt:lpstr> FreeBSD Compromise  vs.   Linux Kernel.org Compromise </vt:lpstr>
      <vt:lpstr>PowerPoint Presentation</vt:lpstr>
      <vt:lpstr>PowerPoint Presentation</vt:lpstr>
      <vt:lpstr>PowerPoint Presentation</vt:lpstr>
      <vt:lpstr>Git vs. GitHub</vt:lpstr>
      <vt:lpstr>Git Conventions and Jargon</vt:lpstr>
      <vt:lpstr>PowerPoint Presentation</vt:lpstr>
      <vt:lpstr>Configuration Management</vt:lpstr>
      <vt:lpstr>Configuration Management </vt:lpstr>
      <vt:lpstr>Configuration Management</vt:lpstr>
      <vt:lpstr>Configuration Management Roots</vt:lpstr>
      <vt:lpstr>Configuration Management </vt:lpstr>
      <vt:lpstr>PowerPoint Presentation</vt:lpstr>
      <vt:lpstr>Puppet</vt:lpstr>
      <vt:lpstr>Puppet</vt:lpstr>
      <vt:lpstr>Ansible</vt:lpstr>
      <vt:lpstr>Virtualization</vt:lpstr>
      <vt:lpstr>PowerPoint Presentation</vt:lpstr>
      <vt:lpstr>Virtualization- Kernel-level  </vt:lpstr>
      <vt:lpstr>PowerPoint Presentation</vt:lpstr>
      <vt:lpstr>PowerPoint Presentation</vt:lpstr>
      <vt:lpstr>PowerPoint Presentation</vt:lpstr>
      <vt:lpstr>Infrastructure as Code</vt:lpstr>
      <vt:lpstr>Software Defined Defined Infrastructure</vt:lpstr>
      <vt:lpstr>Vagrant</vt:lpstr>
      <vt:lpstr>PowerPoint Presentation</vt:lpstr>
      <vt:lpstr>Docker Fundamentials: Dockerfile</vt:lpstr>
      <vt:lpstr>Docker Fundamentials: DockerHub</vt:lpstr>
      <vt:lpstr>PowerPoint Presentation</vt:lpstr>
      <vt:lpstr>PowerPoint Presentation</vt:lpstr>
      <vt:lpstr>PowerPoint Presentation</vt:lpstr>
      <vt:lpstr>Container Security</vt:lpstr>
      <vt:lpstr>PowerPoint Presentation</vt:lpstr>
      <vt:lpstr>PowerPoint Presentation</vt:lpstr>
      <vt:lpstr>Minimal Stack</vt:lpstr>
      <vt:lpstr>Disposable Infrastructure</vt:lpstr>
      <vt:lpstr>Orchestration </vt:lpstr>
      <vt:lpstr>Orchestration </vt:lpstr>
      <vt:lpstr>Continuous Integration</vt:lpstr>
      <vt:lpstr>Pipeline </vt:lpstr>
      <vt:lpstr>Continuous Integration</vt:lpstr>
      <vt:lpstr>Pipleline</vt:lpstr>
      <vt:lpstr>Monitoring</vt:lpstr>
      <vt:lpstr>PowerPoint Presentation</vt:lpstr>
      <vt:lpstr>Monitoring</vt:lpstr>
      <vt:lpstr>Prometheus</vt:lpstr>
      <vt:lpstr>Monitoring</vt:lpstr>
      <vt:lpstr>Communication</vt:lpstr>
      <vt:lpstr>PowerPoint Presentation</vt:lpstr>
      <vt:lpstr>PowerPoint Presentation</vt:lpstr>
      <vt:lpstr>Cloud</vt:lpstr>
      <vt:lpstr>PowerPoint Presentation</vt:lpstr>
      <vt:lpstr>PowerPoint Presentation</vt:lpstr>
      <vt:lpstr>PowerPoint Presentation</vt:lpstr>
      <vt:lpstr>Cloud</vt:lpstr>
      <vt:lpstr>Summary &amp; Future</vt:lpstr>
      <vt:lpstr>SANS Top 20: DevOps </vt:lpstr>
      <vt:lpstr>SANS Top 20: DevOps (cont). </vt:lpstr>
      <vt:lpstr>SANS Top 20 (cont)</vt:lpstr>
      <vt:lpstr>SANS Top 20 (cont)</vt:lpstr>
      <vt:lpstr>PowerPoint Presentation</vt:lpstr>
      <vt:lpstr>PowerPoint Presentation</vt:lpstr>
      <vt:lpstr>PowerPoint Presentation</vt:lpstr>
      <vt:lpstr>PowerPoint Presentation</vt:lpstr>
      <vt:lpstr>Windows Container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Nescot</dc:creator>
  <cp:lastModifiedBy>Mike Nescot</cp:lastModifiedBy>
  <cp:revision>82</cp:revision>
  <dcterms:created xsi:type="dcterms:W3CDTF">2015-08-30T18:04:13Z</dcterms:created>
  <dcterms:modified xsi:type="dcterms:W3CDTF">2015-09-21T02:24:06Z</dcterms:modified>
</cp:coreProperties>
</file>